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4" r:id="rId2"/>
  </p:sldMasterIdLst>
  <p:notesMasterIdLst>
    <p:notesMasterId r:id="rId16"/>
  </p:notesMasterIdLst>
  <p:sldIdLst>
    <p:sldId id="256" r:id="rId3"/>
    <p:sldId id="267" r:id="rId4"/>
    <p:sldId id="269" r:id="rId5"/>
    <p:sldId id="259" r:id="rId6"/>
    <p:sldId id="257" r:id="rId7"/>
    <p:sldId id="268" r:id="rId8"/>
    <p:sldId id="266" r:id="rId9"/>
    <p:sldId id="260" r:id="rId10"/>
    <p:sldId id="261" r:id="rId11"/>
    <p:sldId id="262" r:id="rId12"/>
    <p:sldId id="265" r:id="rId13"/>
    <p:sldId id="263" r:id="rId14"/>
    <p:sldId id="264" r:id="rId15"/>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DB17F635-141F-DD41-ADF6-CE0A9859A2A9}">
          <p14:sldIdLst>
            <p14:sldId id="256"/>
            <p14:sldId id="267"/>
            <p14:sldId id="269"/>
            <p14:sldId id="259"/>
            <p14:sldId id="257"/>
            <p14:sldId id="268"/>
            <p14:sldId id="266"/>
          </p14:sldIdLst>
        </p14:section>
        <p14:section name="content" id="{B0CA7A2B-9CAD-4A43-B180-3239E493EEE5}">
          <p14:sldIdLst>
            <p14:sldId id="260"/>
            <p14:sldId id="261"/>
            <p14:sldId id="262"/>
            <p14:sldId id="265"/>
            <p14:sldId id="263"/>
            <p14:sldId id="26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77620" autoAdjust="0"/>
  </p:normalViewPr>
  <p:slideViewPr>
    <p:cSldViewPr snapToGrid="0" snapToObjects="1">
      <p:cViewPr varScale="1">
        <p:scale>
          <a:sx n="56" d="100"/>
          <a:sy n="56" d="100"/>
        </p:scale>
        <p:origin x="-17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126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FCE2E768-0846-B543-A7E1-7C79C93DEEBA}" type="datetimeFigureOut">
              <a:rPr lang="en-US" smtClean="0"/>
              <a:t>5/4/2014</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717FB1BF-0B54-B346-A024-8C34094C5F0B}" type="slidenum">
              <a:rPr lang="en-US" smtClean="0"/>
              <a:t>‹#›</a:t>
            </a:fld>
            <a:endParaRPr lang="en-US"/>
          </a:p>
        </p:txBody>
      </p:sp>
    </p:spTree>
    <p:extLst>
      <p:ext uri="{BB962C8B-B14F-4D97-AF65-F5344CB8AC3E}">
        <p14:creationId xmlns:p14="http://schemas.microsoft.com/office/powerpoint/2010/main" val="25816806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coming to the lunch and learn.</a:t>
            </a:r>
          </a:p>
          <a:p>
            <a:r>
              <a:rPr lang="en-US" dirty="0" smtClean="0"/>
              <a:t>My name is Ifeatu Efu and I am the Project Manager for Social Prosperity Wood Buffalo.  </a:t>
            </a:r>
            <a:endParaRPr lang="en-US" dirty="0" smtClean="0"/>
          </a:p>
          <a:p>
            <a:r>
              <a:rPr lang="en-US" dirty="0" smtClean="0"/>
              <a:t>For those of you who don’t know</a:t>
            </a:r>
            <a:r>
              <a:rPr lang="en-US" baseline="0" dirty="0" smtClean="0"/>
              <a:t> us, Social Prosperity Wood Buffalo is a collaborative social change process to build and sustain innovation and social change in the regional municipality of Wood Buffalo.  It grew out of the Suncor Energy Foundation’s vision to improve quality of life by building the capacity of the social benefit sector.  It’s a partnership between stakeholders in Wood Buffalo, the Suncor Energy Foundation and the University of Waterloo.</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FuseSocial is a newly created organization that grew from the merger of three social benefit organizations: Leadership Wood Buffalo, Nonprofit Sector Link and Volunteer Wood Buffalo.  It’s mission is, “</a:t>
            </a:r>
            <a:r>
              <a:rPr lang="en-US" b="1" dirty="0" smtClean="0"/>
              <a:t>Enabling social innovation for the Wood Buffalo community.”  </a:t>
            </a:r>
            <a:r>
              <a:rPr lang="en-US" b="0" dirty="0" smtClean="0"/>
              <a:t>We’re working together on the “Look into Wood Buffalo” Community Wellbeing Survey working group</a:t>
            </a:r>
            <a:r>
              <a:rPr lang="en-US" b="0" baseline="0" dirty="0" smtClean="0"/>
              <a:t> </a:t>
            </a:r>
            <a:r>
              <a:rPr lang="en-US" dirty="0" smtClean="0"/>
              <a:t>which includes </a:t>
            </a:r>
            <a:r>
              <a:rPr lang="en-US" dirty="0" smtClean="0"/>
              <a:t>most of the partners who are listed on this slide</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Today,</a:t>
            </a:r>
            <a:r>
              <a:rPr lang="en-US" baseline="0" dirty="0" smtClean="0"/>
              <a:t> we’re going to do a 30-minute presentation about the community wellbeing survey and there will be time for questions and answers after that.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17FB1BF-0B54-B346-A024-8C34094C5F0B}" type="slidenum">
              <a:rPr lang="en-US" smtClean="0"/>
              <a:t>1</a:t>
            </a:fld>
            <a:endParaRPr lang="en-US"/>
          </a:p>
        </p:txBody>
      </p:sp>
    </p:spTree>
    <p:extLst>
      <p:ext uri="{BB962C8B-B14F-4D97-AF65-F5344CB8AC3E}">
        <p14:creationId xmlns:p14="http://schemas.microsoft.com/office/powerpoint/2010/main" val="180762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results can be used for a variety of purposes.  For example, decision-makers can use it to prioritize activities; funders can use it to allocate resources to areas of highest need; social benefit organizations can use it to inform strategic plans; citizens can use it to advocate for positive social change. </a:t>
            </a:r>
          </a:p>
          <a:p>
            <a:endParaRPr lang="en-US" dirty="0"/>
          </a:p>
        </p:txBody>
      </p:sp>
      <p:sp>
        <p:nvSpPr>
          <p:cNvPr id="4" name="Slide Number Placeholder 3"/>
          <p:cNvSpPr>
            <a:spLocks noGrp="1"/>
          </p:cNvSpPr>
          <p:nvPr>
            <p:ph type="sldNum" sz="quarter" idx="10"/>
          </p:nvPr>
        </p:nvSpPr>
        <p:spPr/>
        <p:txBody>
          <a:bodyPr/>
          <a:lstStyle/>
          <a:p>
            <a:fld id="{717FB1BF-0B54-B346-A024-8C34094C5F0B}" type="slidenum">
              <a:rPr lang="en-US" smtClean="0"/>
              <a:t>10</a:t>
            </a:fld>
            <a:endParaRPr lang="en-US"/>
          </a:p>
        </p:txBody>
      </p:sp>
    </p:spTree>
    <p:extLst>
      <p:ext uri="{BB962C8B-B14F-4D97-AF65-F5344CB8AC3E}">
        <p14:creationId xmlns:p14="http://schemas.microsoft.com/office/powerpoint/2010/main" val="1301054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FB1BF-0B54-B346-A024-8C34094C5F0B}" type="slidenum">
              <a:rPr lang="en-US" smtClean="0"/>
              <a:t>11</a:t>
            </a:fld>
            <a:endParaRPr lang="en-US"/>
          </a:p>
        </p:txBody>
      </p:sp>
    </p:spTree>
    <p:extLst>
      <p:ext uri="{BB962C8B-B14F-4D97-AF65-F5344CB8AC3E}">
        <p14:creationId xmlns:p14="http://schemas.microsoft.com/office/powerpoint/2010/main" val="1301054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Ifeatu: Please review the common questions and answers in the project charter!</a:t>
            </a:r>
            <a:endParaRPr lang="en-US" dirty="0"/>
          </a:p>
        </p:txBody>
      </p:sp>
      <p:sp>
        <p:nvSpPr>
          <p:cNvPr id="4" name="Slide Number Placeholder 3"/>
          <p:cNvSpPr>
            <a:spLocks noGrp="1"/>
          </p:cNvSpPr>
          <p:nvPr>
            <p:ph type="sldNum" sz="quarter" idx="10"/>
          </p:nvPr>
        </p:nvSpPr>
        <p:spPr/>
        <p:txBody>
          <a:bodyPr/>
          <a:lstStyle/>
          <a:p>
            <a:fld id="{717FB1BF-0B54-B346-A024-8C34094C5F0B}" type="slidenum">
              <a:rPr lang="en-US" smtClean="0"/>
              <a:t>12</a:t>
            </a:fld>
            <a:endParaRPr lang="en-US"/>
          </a:p>
        </p:txBody>
      </p:sp>
    </p:spTree>
    <p:extLst>
      <p:ext uri="{BB962C8B-B14F-4D97-AF65-F5344CB8AC3E}">
        <p14:creationId xmlns:p14="http://schemas.microsoft.com/office/powerpoint/2010/main" val="1301054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having me.</a:t>
            </a:r>
            <a:r>
              <a:rPr lang="en-US" baseline="0" dirty="0" smtClean="0"/>
              <a:t>  Please email me or give me a call if you have any questions.</a:t>
            </a:r>
            <a:endParaRPr lang="en-US" dirty="0"/>
          </a:p>
        </p:txBody>
      </p:sp>
      <p:sp>
        <p:nvSpPr>
          <p:cNvPr id="4" name="Slide Number Placeholder 3"/>
          <p:cNvSpPr>
            <a:spLocks noGrp="1"/>
          </p:cNvSpPr>
          <p:nvPr>
            <p:ph type="sldNum" sz="quarter" idx="10"/>
          </p:nvPr>
        </p:nvSpPr>
        <p:spPr/>
        <p:txBody>
          <a:bodyPr/>
          <a:lstStyle/>
          <a:p>
            <a:fld id="{717FB1BF-0B54-B346-A024-8C34094C5F0B}" type="slidenum">
              <a:rPr lang="en-US" smtClean="0"/>
              <a:t>13</a:t>
            </a:fld>
            <a:endParaRPr lang="en-US"/>
          </a:p>
        </p:txBody>
      </p:sp>
    </p:spTree>
    <p:extLst>
      <p:ext uri="{BB962C8B-B14F-4D97-AF65-F5344CB8AC3E}">
        <p14:creationId xmlns:p14="http://schemas.microsoft.com/office/powerpoint/2010/main" val="1301054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participants to do an exercise.  (Note: A similar exercise was done at Convergence, but it’s a great way to get them to think started!)</a:t>
            </a:r>
          </a:p>
          <a:p>
            <a:endParaRPr lang="en-US" baseline="0" dirty="0" smtClean="0"/>
          </a:p>
          <a:p>
            <a:r>
              <a:rPr lang="en-US" baseline="0" dirty="0" smtClean="0"/>
              <a:t>Take out a piece of paper and draw a circle.  The middle circle is a “10” and the outside circle is a “1”.  Get them to divide the circle into 8 categories:</a:t>
            </a:r>
          </a:p>
          <a:p>
            <a:endParaRPr lang="en-US" baseline="0" dirty="0" smtClean="0"/>
          </a:p>
          <a:p>
            <a:r>
              <a:rPr lang="en-US" baseline="0" dirty="0" smtClean="0"/>
              <a:t>Time Use</a:t>
            </a:r>
          </a:p>
          <a:p>
            <a:r>
              <a:rPr lang="en-US" baseline="0" dirty="0" smtClean="0"/>
              <a:t>Democratic Engagement</a:t>
            </a:r>
          </a:p>
          <a:p>
            <a:r>
              <a:rPr lang="en-US" baseline="0" dirty="0" smtClean="0"/>
              <a:t>Education</a:t>
            </a:r>
          </a:p>
          <a:p>
            <a:r>
              <a:rPr lang="en-US" baseline="0" dirty="0" smtClean="0"/>
              <a:t>Environment</a:t>
            </a:r>
          </a:p>
          <a:p>
            <a:r>
              <a:rPr lang="en-US" baseline="0" dirty="0" smtClean="0"/>
              <a:t>Health</a:t>
            </a:r>
          </a:p>
          <a:p>
            <a:r>
              <a:rPr lang="en-US" baseline="0" dirty="0" smtClean="0"/>
              <a:t>Leisure and Culture</a:t>
            </a:r>
          </a:p>
          <a:p>
            <a:r>
              <a:rPr lang="en-US" baseline="0" dirty="0" smtClean="0"/>
              <a:t>Living Standards</a:t>
            </a:r>
          </a:p>
          <a:p>
            <a:r>
              <a:rPr lang="en-US" baseline="0" dirty="0" smtClean="0"/>
              <a:t>Community Vitality</a:t>
            </a:r>
          </a:p>
          <a:p>
            <a:endParaRPr lang="en-US" baseline="0" dirty="0" smtClean="0"/>
          </a:p>
          <a:p>
            <a:r>
              <a:rPr lang="en-US" baseline="0" dirty="0" smtClean="0"/>
              <a:t>Ask them to rank each one from 1 (being low) to 10 (being high)</a:t>
            </a:r>
          </a:p>
          <a:p>
            <a:endParaRPr lang="en-US" baseline="0" dirty="0" smtClean="0"/>
          </a:p>
          <a:p>
            <a:r>
              <a:rPr lang="en-US" baseline="0" dirty="0" smtClean="0"/>
              <a:t>Then ask everyone to share their results with each other.  Are there any trends?  Discuss together as a larger group.</a:t>
            </a:r>
          </a:p>
          <a:p>
            <a:endParaRPr lang="en-US" baseline="0" dirty="0" smtClean="0"/>
          </a:p>
        </p:txBody>
      </p:sp>
      <p:sp>
        <p:nvSpPr>
          <p:cNvPr id="4" name="Slide Number Placeholder 3"/>
          <p:cNvSpPr>
            <a:spLocks noGrp="1"/>
          </p:cNvSpPr>
          <p:nvPr>
            <p:ph type="sldNum" sz="quarter" idx="10"/>
          </p:nvPr>
        </p:nvSpPr>
        <p:spPr/>
        <p:txBody>
          <a:bodyPr/>
          <a:lstStyle/>
          <a:p>
            <a:fld id="{717FB1BF-0B54-B346-A024-8C34094C5F0B}" type="slidenum">
              <a:rPr lang="en-US" smtClean="0"/>
              <a:t>2</a:t>
            </a:fld>
            <a:endParaRPr lang="en-US"/>
          </a:p>
        </p:txBody>
      </p:sp>
    </p:spTree>
    <p:extLst>
      <p:ext uri="{BB962C8B-B14F-4D97-AF65-F5344CB8AC3E}">
        <p14:creationId xmlns:p14="http://schemas.microsoft.com/office/powerpoint/2010/main" val="1126713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t>
            </a:r>
            <a:r>
              <a:rPr lang="en-US" dirty="0" smtClean="0"/>
              <a:t>are many definitions of wellbeing.  The Canadian Index of Wellbeing has adopted the following as its working definition:</a:t>
            </a:r>
          </a:p>
          <a:p>
            <a:endParaRPr lang="en-US" dirty="0" smtClean="0"/>
          </a:p>
          <a:p>
            <a:r>
              <a:rPr lang="en-US" dirty="0" smtClean="0"/>
              <a:t>The</a:t>
            </a:r>
            <a:r>
              <a:rPr lang="en-US" baseline="0" dirty="0" smtClean="0"/>
              <a:t> presence of the highest possible quality of life in its full breadth of expression focused on but not necessarily exclusive to:  good living standards, robust health, a sustainable environment, vital communities, an educated populace, balanced time use, high levels of democratic participation, and access to and participation in leisure and culture.</a:t>
            </a:r>
            <a:endParaRPr lang="en-US" dirty="0"/>
          </a:p>
        </p:txBody>
      </p:sp>
      <p:sp>
        <p:nvSpPr>
          <p:cNvPr id="4" name="Slide Number Placeholder 3"/>
          <p:cNvSpPr>
            <a:spLocks noGrp="1"/>
          </p:cNvSpPr>
          <p:nvPr>
            <p:ph type="sldNum" sz="quarter" idx="10"/>
          </p:nvPr>
        </p:nvSpPr>
        <p:spPr/>
        <p:txBody>
          <a:bodyPr/>
          <a:lstStyle/>
          <a:p>
            <a:fld id="{717FB1BF-0B54-B346-A024-8C34094C5F0B}" type="slidenum">
              <a:rPr lang="en-US" smtClean="0"/>
              <a:t>3</a:t>
            </a:fld>
            <a:endParaRPr lang="en-US"/>
          </a:p>
        </p:txBody>
      </p:sp>
    </p:spTree>
    <p:extLst>
      <p:ext uri="{BB962C8B-B14F-4D97-AF65-F5344CB8AC3E}">
        <p14:creationId xmlns:p14="http://schemas.microsoft.com/office/powerpoint/2010/main" val="1126713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January 2013, Social Prosperity Wood Buffalo began researching shared measurement systems which eventually led to a partnership with </a:t>
            </a:r>
            <a:r>
              <a:rPr lang="en-US" dirty="0" smtClean="0"/>
              <a:t>The Canadian Index of Wellbeing (CIW),</a:t>
            </a:r>
            <a:r>
              <a:rPr lang="en-US" baseline="0" dirty="0" smtClean="0"/>
              <a:t> an award-winning success story that </a:t>
            </a:r>
            <a:r>
              <a:rPr lang="en-US" dirty="0" smtClean="0"/>
              <a:t>takes a holistic</a:t>
            </a:r>
            <a:r>
              <a:rPr lang="en-US" baseline="0" dirty="0" smtClean="0"/>
              <a:t> view of wellbeing.</a:t>
            </a:r>
          </a:p>
          <a:p>
            <a:r>
              <a:rPr lang="en-US" baseline="0" dirty="0" smtClean="0"/>
              <a:t>The CIW framework includes eight domains of wellbeing:  community vitality, democratic engagement, education, environment, environment, healthy populations, leisure and culture, living standards, time use.</a:t>
            </a:r>
          </a:p>
          <a:p>
            <a:r>
              <a:rPr lang="en-US" baseline="0" dirty="0" smtClean="0">
                <a:sym typeface="Wingdings"/>
              </a:rPr>
              <a:t>The CIW has created a community (also known as subjective) wellbeing survey that assesses the 8 domains of wellbeing at the individual level. </a:t>
            </a:r>
          </a:p>
          <a:p>
            <a:r>
              <a:rPr lang="en-US" baseline="0" dirty="0" smtClean="0">
                <a:sym typeface="Wingdings"/>
              </a:rPr>
              <a:t>This provides a more in-depth understanding of your perceptions of services, activities, and your own lifestyle that either contribute to or detract from overall  quality of life.</a:t>
            </a:r>
          </a:p>
          <a:p>
            <a:endParaRPr lang="en-US" baseline="0" dirty="0" smtClean="0">
              <a:sym typeface="Wingdings"/>
            </a:endParaRPr>
          </a:p>
          <a:p>
            <a:endParaRPr lang="en-US" baseline="0" dirty="0" smtClean="0">
              <a:sym typeface="Wingding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717FB1BF-0B54-B346-A024-8C34094C5F0B}" type="slidenum">
              <a:rPr lang="en-US" smtClean="0"/>
              <a:t>4</a:t>
            </a:fld>
            <a:endParaRPr lang="en-US"/>
          </a:p>
        </p:txBody>
      </p:sp>
    </p:spTree>
    <p:extLst>
      <p:ext uri="{BB962C8B-B14F-4D97-AF65-F5344CB8AC3E}">
        <p14:creationId xmlns:p14="http://schemas.microsoft.com/office/powerpoint/2010/main" val="1029873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latin typeface="Helvetica Neue"/>
                <a:cs typeface="Helvetica Neue"/>
              </a:rPr>
              <a:t>The purpose of the survey is to gather information about our quality of life.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latin typeface="Helvetica Neue"/>
                <a:cs typeface="Helvetica Neue"/>
              </a:rPr>
              <a:t>It’s a community check-in to see how you’re doing.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latin typeface="Helvetica Neue"/>
                <a:cs typeface="Helvetica Neue"/>
              </a:rPr>
              <a:t>Are you living a happy, active and healthy life?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latin typeface="Helvetica Neue"/>
                <a:cs typeface="Helvetica Neue"/>
              </a:rPr>
              <a:t>What are some of the things that are getting in the way of your wellbeing?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latin typeface="Helvetica Neue"/>
                <a:cs typeface="Helvetica Neue"/>
              </a:rPr>
              <a:t>We want to check in with you and your neighbours so that we can address these roadblocks and improve the quality of life for all residents.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tx1">
                  <a:lumMod val="75000"/>
                  <a:lumOff val="25000"/>
                </a:schemeClr>
              </a:solidFill>
              <a:latin typeface="Helvetica Neue"/>
              <a:cs typeface="Helvetica Neue"/>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tx1">
                  <a:lumMod val="75000"/>
                  <a:lumOff val="25000"/>
                </a:schemeClr>
              </a:solidFill>
              <a:latin typeface="Helvetica Neue"/>
              <a:cs typeface="Helvetica Neue"/>
            </a:endParaRPr>
          </a:p>
          <a:p>
            <a:endParaRPr lang="en-US" dirty="0"/>
          </a:p>
        </p:txBody>
      </p:sp>
      <p:sp>
        <p:nvSpPr>
          <p:cNvPr id="4" name="Slide Number Placeholder 3"/>
          <p:cNvSpPr>
            <a:spLocks noGrp="1"/>
          </p:cNvSpPr>
          <p:nvPr>
            <p:ph type="sldNum" sz="quarter" idx="10"/>
          </p:nvPr>
        </p:nvSpPr>
        <p:spPr/>
        <p:txBody>
          <a:bodyPr/>
          <a:lstStyle/>
          <a:p>
            <a:fld id="{717FB1BF-0B54-B346-A024-8C34094C5F0B}" type="slidenum">
              <a:rPr lang="en-US" smtClean="0"/>
              <a:t>5</a:t>
            </a:fld>
            <a:endParaRPr lang="en-US"/>
          </a:p>
        </p:txBody>
      </p:sp>
    </p:spTree>
    <p:extLst>
      <p:ext uri="{BB962C8B-B14F-4D97-AF65-F5344CB8AC3E}">
        <p14:creationId xmlns:p14="http://schemas.microsoft.com/office/powerpoint/2010/main" val="633145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you s</a:t>
            </a:r>
            <a:r>
              <a:rPr lang="en-US" dirty="0" smtClean="0"/>
              <a:t>een this poster in newspapers</a:t>
            </a:r>
            <a:r>
              <a:rPr lang="en-US" baseline="0" dirty="0" smtClean="0"/>
              <a:t> and heard about the “Look into Wood Buffalo” Community Wellbeing survey!  We’ve been promoting the survey all over the place because we want as many residents as possible to fill it out.  But only those who receive an invitation in the mail can participate.  </a:t>
            </a:r>
            <a:endParaRPr lang="en-US" dirty="0"/>
          </a:p>
        </p:txBody>
      </p:sp>
      <p:sp>
        <p:nvSpPr>
          <p:cNvPr id="4" name="Slide Number Placeholder 3"/>
          <p:cNvSpPr>
            <a:spLocks noGrp="1"/>
          </p:cNvSpPr>
          <p:nvPr>
            <p:ph type="sldNum" sz="quarter" idx="10"/>
          </p:nvPr>
        </p:nvSpPr>
        <p:spPr/>
        <p:txBody>
          <a:bodyPr/>
          <a:lstStyle/>
          <a:p>
            <a:fld id="{717FB1BF-0B54-B346-A024-8C34094C5F0B}" type="slidenum">
              <a:rPr lang="en-US" smtClean="0"/>
              <a:t>6</a:t>
            </a:fld>
            <a:endParaRPr lang="en-US"/>
          </a:p>
        </p:txBody>
      </p:sp>
    </p:spTree>
    <p:extLst>
      <p:ext uri="{BB962C8B-B14F-4D97-AF65-F5344CB8AC3E}">
        <p14:creationId xmlns:p14="http://schemas.microsoft.com/office/powerpoint/2010/main" val="3247207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week, about 6,000 randomly selected households will receive an envelope like this one in the mail.  Please don’t toss</a:t>
            </a:r>
            <a:r>
              <a:rPr lang="en-US" baseline="0" dirty="0" smtClean="0"/>
              <a:t> it in the recycling box!  We want you to open it and take part in the online survey.  This is your opportunity to have your say.  Each household will receive a unique code that you’ll need to access the online survey.  </a:t>
            </a:r>
          </a:p>
          <a:p>
            <a:endParaRPr lang="en-US" baseline="0" dirty="0" smtClean="0"/>
          </a:p>
          <a:p>
            <a:r>
              <a:rPr lang="en-US" baseline="0" dirty="0" smtClean="0"/>
              <a:t>Your feedback is very important, so please, if your household is chosen, please fill it out!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17FB1BF-0B54-B346-A024-8C34094C5F0B}" type="slidenum">
              <a:rPr lang="en-US" smtClean="0"/>
              <a:t>7</a:t>
            </a:fld>
            <a:endParaRPr lang="en-US"/>
          </a:p>
        </p:txBody>
      </p:sp>
    </p:spTree>
    <p:extLst>
      <p:ext uri="{BB962C8B-B14F-4D97-AF65-F5344CB8AC3E}">
        <p14:creationId xmlns:p14="http://schemas.microsoft.com/office/powerpoint/2010/main" val="2953367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survey asks questions related to each of the eight domains of wellbeing.  For example, it asks, “How would you rate the overall accessibility of the health care services in our community?”  And,</a:t>
            </a:r>
            <a:r>
              <a:rPr lang="en-US" baseline="0" dirty="0" smtClean="0"/>
              <a:t> “</a:t>
            </a:r>
            <a:r>
              <a:rPr lang="en-US" dirty="0" smtClean="0"/>
              <a:t>Do you feel you have adequate time </a:t>
            </a:r>
            <a:r>
              <a:rPr lang="en-US" dirty="0" smtClean="0"/>
              <a:t>to</a:t>
            </a:r>
            <a:r>
              <a:rPr lang="en-US" baseline="0" dirty="0" smtClean="0"/>
              <a:t> do the things that are important to you</a:t>
            </a:r>
            <a:r>
              <a:rPr lang="en-US" dirty="0" smtClean="0"/>
              <a:t>?”  </a:t>
            </a:r>
            <a:r>
              <a:rPr lang="en-US" dirty="0" smtClean="0"/>
              <a:t>These are questions that help us understand</a:t>
            </a:r>
            <a:r>
              <a:rPr lang="en-US" baseline="0" dirty="0" smtClean="0"/>
              <a:t> what is contributing or detracting from your quality of life.</a:t>
            </a:r>
            <a:endParaRPr lang="en-US" dirty="0" smtClean="0"/>
          </a:p>
          <a:p>
            <a:r>
              <a:rPr lang="en-US" dirty="0" smtClean="0"/>
              <a:t>Because</a:t>
            </a:r>
            <a:r>
              <a:rPr lang="en-US" baseline="0" dirty="0" smtClean="0"/>
              <a:t> there are many factors that contribute to your quality of life, the survey is fairly lengthy.  Don’t let that stop you from doing it!  We even have some great prizes for people who complete it!  It should take about 30 minutes, so why not get yourself a cup of tea or coffee before you begin?</a:t>
            </a:r>
          </a:p>
          <a:p>
            <a:r>
              <a:rPr lang="en-US" dirty="0" smtClean="0"/>
              <a:t>While it’s true that some people feel that they are over-surveyed, surveys continue to be a primary tool for gathering feedback.</a:t>
            </a:r>
          </a:p>
          <a:p>
            <a:r>
              <a:rPr lang="en-US" dirty="0" smtClean="0"/>
              <a:t>If your household is selected, we need someone 18 years or older to fill out the survey.  Your feedback is really important because only 25% of households are being sampled.</a:t>
            </a:r>
            <a:r>
              <a:rPr lang="en-US" baseline="0" dirty="0" smtClean="0"/>
              <a:t>  We need as many people to respond as possible so that we have a broad and deep understanding of wellbeing in our community.  From there we will be in a great place to develop plans that address the issues!  How can we design good plans if we don’t really understand the issues?  </a:t>
            </a:r>
            <a:endParaRPr lang="en-US" dirty="0" smtClean="0"/>
          </a:p>
          <a:p>
            <a:r>
              <a:rPr lang="en-US" dirty="0" smtClean="0"/>
              <a:t>The results from the survey will help us understand where people are struggling.  From there,</a:t>
            </a:r>
            <a:r>
              <a:rPr lang="en-US" baseline="0" dirty="0" smtClean="0"/>
              <a:t> we as a multi-sectoral group of organizations can collaborate to address the issues.  We want to be in a position to know </a:t>
            </a:r>
            <a:r>
              <a:rPr lang="en-US" dirty="0" smtClean="0"/>
              <a:t>how we can support the priority strategy of improving the quality of life for all residents now and in the future.  This survey is going to help us understand how to do that.</a:t>
            </a:r>
          </a:p>
          <a:p>
            <a:endParaRPr lang="en-US" dirty="0"/>
          </a:p>
        </p:txBody>
      </p:sp>
      <p:sp>
        <p:nvSpPr>
          <p:cNvPr id="4" name="Slide Number Placeholder 3"/>
          <p:cNvSpPr>
            <a:spLocks noGrp="1"/>
          </p:cNvSpPr>
          <p:nvPr>
            <p:ph type="sldNum" sz="quarter" idx="10"/>
          </p:nvPr>
        </p:nvSpPr>
        <p:spPr/>
        <p:txBody>
          <a:bodyPr/>
          <a:lstStyle/>
          <a:p>
            <a:fld id="{717FB1BF-0B54-B346-A024-8C34094C5F0B}" type="slidenum">
              <a:rPr lang="en-US" smtClean="0"/>
              <a:t>8</a:t>
            </a:fld>
            <a:endParaRPr lang="en-US"/>
          </a:p>
        </p:txBody>
      </p:sp>
    </p:spTree>
    <p:extLst>
      <p:ext uri="{BB962C8B-B14F-4D97-AF65-F5344CB8AC3E}">
        <p14:creationId xmlns:p14="http://schemas.microsoft.com/office/powerpoint/2010/main" val="1301054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a:t>
            </a:r>
            <a:r>
              <a:rPr lang="en-US" baseline="0" dirty="0" smtClean="0"/>
              <a:t> where you live, there are great p</a:t>
            </a:r>
            <a:r>
              <a:rPr lang="en-US" dirty="0" smtClean="0"/>
              <a:t>rizes!  The prizes for Fort McMurray residents include a </a:t>
            </a:r>
            <a:r>
              <a:rPr lang="en-US" dirty="0" smtClean="0"/>
              <a:t>family membership</a:t>
            </a:r>
            <a:r>
              <a:rPr lang="en-US" baseline="0" dirty="0" smtClean="0"/>
              <a:t> to MacDonald Island </a:t>
            </a:r>
            <a:r>
              <a:rPr lang="en-US" baseline="0" dirty="0" smtClean="0"/>
              <a:t>Park, a </a:t>
            </a:r>
            <a:r>
              <a:rPr lang="en-US" baseline="0" dirty="0" smtClean="0"/>
              <a:t>weekend get-away for two to explore the </a:t>
            </a:r>
            <a:r>
              <a:rPr lang="en-US" baseline="0" dirty="0" smtClean="0"/>
              <a:t>region and a fabulous arts package.  Once you complete the survey, you’re invited to enter your name in the draw.  A separate system is being used for the draw to protect your anonymity.</a:t>
            </a:r>
            <a:endParaRPr lang="en-US" dirty="0"/>
          </a:p>
        </p:txBody>
      </p:sp>
      <p:sp>
        <p:nvSpPr>
          <p:cNvPr id="4" name="Slide Number Placeholder 3"/>
          <p:cNvSpPr>
            <a:spLocks noGrp="1"/>
          </p:cNvSpPr>
          <p:nvPr>
            <p:ph type="sldNum" sz="quarter" idx="10"/>
          </p:nvPr>
        </p:nvSpPr>
        <p:spPr/>
        <p:txBody>
          <a:bodyPr/>
          <a:lstStyle/>
          <a:p>
            <a:fld id="{717FB1BF-0B54-B346-A024-8C34094C5F0B}" type="slidenum">
              <a:rPr lang="en-US" smtClean="0"/>
              <a:t>9</a:t>
            </a:fld>
            <a:endParaRPr lang="en-US"/>
          </a:p>
        </p:txBody>
      </p:sp>
    </p:spTree>
    <p:extLst>
      <p:ext uri="{BB962C8B-B14F-4D97-AF65-F5344CB8AC3E}">
        <p14:creationId xmlns:p14="http://schemas.microsoft.com/office/powerpoint/2010/main" val="1838622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49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0339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3998" cy="6857998"/>
          </a:xfrm>
          <a:prstGeom prst="rect">
            <a:avLst/>
          </a:prstGeom>
        </p:spPr>
      </p:pic>
    </p:spTree>
    <p:extLst>
      <p:ext uri="{BB962C8B-B14F-4D97-AF65-F5344CB8AC3E}">
        <p14:creationId xmlns:p14="http://schemas.microsoft.com/office/powerpoint/2010/main" val="2914267641"/>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9143997" cy="6857998"/>
          </a:xfrm>
          <a:prstGeom prst="rect">
            <a:avLst/>
          </a:prstGeom>
        </p:spPr>
      </p:pic>
    </p:spTree>
    <p:extLst>
      <p:ext uri="{BB962C8B-B14F-4D97-AF65-F5344CB8AC3E}">
        <p14:creationId xmlns:p14="http://schemas.microsoft.com/office/powerpoint/2010/main" val="619908622"/>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ifeatu@socialprosperity.c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435" y="656712"/>
            <a:ext cx="7765110" cy="1107996"/>
          </a:xfrm>
          <a:prstGeom prst="rect">
            <a:avLst/>
          </a:prstGeom>
          <a:noFill/>
        </p:spPr>
        <p:txBody>
          <a:bodyPr wrap="square" lIns="0" tIns="0" rIns="0" bIns="0" rtlCol="0">
            <a:spAutoFit/>
          </a:bodyPr>
          <a:lstStyle/>
          <a:p>
            <a:pPr algn="ctr"/>
            <a:r>
              <a:rPr lang="en-US" sz="3600" b="1" dirty="0" smtClean="0">
                <a:solidFill>
                  <a:schemeClr val="bg1"/>
                </a:solidFill>
                <a:latin typeface="Helvetica"/>
              </a:rPr>
              <a:t>“Look Into Wood Buffalo” Community Wellbeing Survey</a:t>
            </a:r>
            <a:endParaRPr lang="en-US" sz="3600" b="1" i="0" baseline="0" dirty="0" smtClean="0">
              <a:solidFill>
                <a:schemeClr val="bg1"/>
              </a:solidFill>
              <a:latin typeface="Helvetica"/>
            </a:endParaRPr>
          </a:p>
        </p:txBody>
      </p:sp>
      <p:sp>
        <p:nvSpPr>
          <p:cNvPr id="4" name="TextBox 3"/>
          <p:cNvSpPr txBox="1"/>
          <p:nvPr/>
        </p:nvSpPr>
        <p:spPr>
          <a:xfrm>
            <a:off x="755435" y="2519379"/>
            <a:ext cx="7765110" cy="2492990"/>
          </a:xfrm>
          <a:prstGeom prst="rect">
            <a:avLst/>
          </a:prstGeom>
          <a:noFill/>
        </p:spPr>
        <p:txBody>
          <a:bodyPr wrap="square" lIns="0" tIns="0" rIns="0" bIns="0" rtlCol="0">
            <a:spAutoFit/>
          </a:bodyPr>
          <a:lstStyle/>
          <a:p>
            <a:pPr algn="ctr"/>
            <a:endParaRPr lang="en-US" sz="2400" b="1" dirty="0">
              <a:solidFill>
                <a:schemeClr val="tx1">
                  <a:lumMod val="75000"/>
                  <a:lumOff val="25000"/>
                </a:schemeClr>
              </a:solidFill>
              <a:latin typeface="Helvetica Neue"/>
              <a:cs typeface="Helvetica Neue"/>
            </a:endParaRPr>
          </a:p>
          <a:p>
            <a:pPr algn="ctr"/>
            <a:r>
              <a:rPr lang="en-US" sz="2400" b="1" dirty="0" smtClean="0">
                <a:solidFill>
                  <a:schemeClr val="tx1">
                    <a:lumMod val="75000"/>
                    <a:lumOff val="25000"/>
                  </a:schemeClr>
                </a:solidFill>
                <a:latin typeface="Helvetica Neue"/>
                <a:cs typeface="Helvetica Neue"/>
              </a:rPr>
              <a:t>Lunch and Learn Presentation</a:t>
            </a:r>
          </a:p>
          <a:p>
            <a:pPr algn="ctr"/>
            <a:r>
              <a:rPr lang="en-US" sz="2400" b="1" dirty="0" smtClean="0">
                <a:solidFill>
                  <a:schemeClr val="tx1">
                    <a:lumMod val="75000"/>
                    <a:lumOff val="25000"/>
                  </a:schemeClr>
                </a:solidFill>
                <a:latin typeface="Helvetica Neue"/>
                <a:cs typeface="Helvetica Neue"/>
              </a:rPr>
              <a:t>Monday, May 5, 2014</a:t>
            </a:r>
          </a:p>
          <a:p>
            <a:pPr algn="ctr"/>
            <a:endParaRPr lang="en-US" sz="2400" b="1" dirty="0" smtClean="0">
              <a:solidFill>
                <a:schemeClr val="tx1">
                  <a:lumMod val="75000"/>
                  <a:lumOff val="25000"/>
                </a:schemeClr>
              </a:solidFill>
              <a:latin typeface="Helvetica Neue"/>
              <a:cs typeface="Helvetica Neue"/>
            </a:endParaRPr>
          </a:p>
          <a:p>
            <a:pPr algn="ctr"/>
            <a:r>
              <a:rPr lang="en-US" sz="2400" b="1" dirty="0" smtClean="0">
                <a:solidFill>
                  <a:schemeClr val="tx1">
                    <a:lumMod val="75000"/>
                    <a:lumOff val="25000"/>
                  </a:schemeClr>
                </a:solidFill>
                <a:latin typeface="Helvetica Neue"/>
                <a:cs typeface="Helvetica Neue"/>
              </a:rPr>
              <a:t>Hosted by:</a:t>
            </a:r>
            <a:endParaRPr lang="en-US" sz="2400" b="1" dirty="0">
              <a:solidFill>
                <a:schemeClr val="tx1">
                  <a:lumMod val="75000"/>
                  <a:lumOff val="25000"/>
                </a:schemeClr>
              </a:solidFill>
              <a:latin typeface="Helvetica Neue"/>
              <a:cs typeface="Helvetica Neue"/>
            </a:endParaRPr>
          </a:p>
          <a:p>
            <a:pPr algn="ctr"/>
            <a:endParaRPr lang="en-US" sz="2400" b="1" dirty="0" smtClean="0">
              <a:solidFill>
                <a:schemeClr val="tx1">
                  <a:lumMod val="75000"/>
                  <a:lumOff val="25000"/>
                </a:schemeClr>
              </a:solidFill>
              <a:latin typeface="Helvetica Neue"/>
              <a:cs typeface="Helvetica Neue"/>
            </a:endParaRPr>
          </a:p>
          <a:p>
            <a:endParaRPr lang="en-US" b="1" dirty="0" smtClean="0">
              <a:solidFill>
                <a:schemeClr val="tx1">
                  <a:lumMod val="75000"/>
                  <a:lumOff val="25000"/>
                </a:schemeClr>
              </a:solidFill>
              <a:latin typeface="Helvetica Neue"/>
              <a:cs typeface="Helvetica Neu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657" y="4737143"/>
            <a:ext cx="2373086" cy="65700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1991" y="4583828"/>
            <a:ext cx="2017123" cy="915951"/>
          </a:xfrm>
          <a:prstGeom prst="rect">
            <a:avLst/>
          </a:prstGeom>
        </p:spPr>
      </p:pic>
    </p:spTree>
    <p:extLst>
      <p:ext uri="{BB962C8B-B14F-4D97-AF65-F5344CB8AC3E}">
        <p14:creationId xmlns:p14="http://schemas.microsoft.com/office/powerpoint/2010/main" val="2705448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5660" y="341177"/>
            <a:ext cx="8636643" cy="246221"/>
          </a:xfrm>
          <a:prstGeom prst="rect">
            <a:avLst/>
          </a:prstGeom>
          <a:noFill/>
        </p:spPr>
        <p:txBody>
          <a:bodyPr wrap="square" lIns="0" tIns="0" rIns="0" bIns="0" rtlCol="0">
            <a:spAutoFit/>
          </a:bodyPr>
          <a:lstStyle/>
          <a:p>
            <a:pPr algn="ctr"/>
            <a:r>
              <a:rPr lang="en-US" sz="1600" b="1" dirty="0" smtClean="0">
                <a:solidFill>
                  <a:schemeClr val="bg1"/>
                </a:solidFill>
                <a:latin typeface="Helvetica"/>
              </a:rPr>
              <a:t>“LOOK INTO WOOD BUFFALO” COMMUNITY WELLBEING SURVEY</a:t>
            </a:r>
            <a:endParaRPr lang="en-US" sz="1600" b="1" dirty="0">
              <a:solidFill>
                <a:schemeClr val="bg1"/>
              </a:solidFill>
              <a:latin typeface="Helvetica"/>
            </a:endParaRPr>
          </a:p>
        </p:txBody>
      </p:sp>
      <p:sp>
        <p:nvSpPr>
          <p:cNvPr id="4" name="TextBox 3"/>
          <p:cNvSpPr txBox="1"/>
          <p:nvPr/>
        </p:nvSpPr>
        <p:spPr>
          <a:xfrm>
            <a:off x="745067" y="1557867"/>
            <a:ext cx="7721600" cy="2123658"/>
          </a:xfrm>
          <a:prstGeom prst="rect">
            <a:avLst/>
          </a:prstGeom>
          <a:noFill/>
        </p:spPr>
        <p:txBody>
          <a:bodyPr wrap="square" rtlCol="0">
            <a:spAutoFit/>
          </a:bodyPr>
          <a:lstStyle/>
          <a:p>
            <a:pPr algn="ctr"/>
            <a:r>
              <a:rPr lang="en-US" sz="2400" b="1" dirty="0" smtClean="0">
                <a:latin typeface="Helvetica Neue"/>
              </a:rPr>
              <a:t>WHO WILL USE THE INFORMATION? HOW?</a:t>
            </a:r>
          </a:p>
          <a:p>
            <a:endParaRPr lang="en-US" dirty="0">
              <a:latin typeface="Helvetica Neue"/>
            </a:endParaRPr>
          </a:p>
          <a:p>
            <a:r>
              <a:rPr lang="en-US" b="1" dirty="0" smtClean="0">
                <a:latin typeface="Helvetica Neue"/>
              </a:rPr>
              <a:t>WHO					HOW IT WILL IMPROVE QUALITY OF LIFE</a:t>
            </a:r>
          </a:p>
          <a:p>
            <a:r>
              <a:rPr lang="en-US" dirty="0" smtClean="0">
                <a:latin typeface="Helvetica Neue"/>
              </a:rPr>
              <a:t>Decision-makers			Prioritize strategic plans</a:t>
            </a:r>
          </a:p>
          <a:p>
            <a:r>
              <a:rPr lang="en-US" dirty="0" smtClean="0">
                <a:latin typeface="Helvetica Neue"/>
              </a:rPr>
              <a:t>Funders					Allocate resources to areas of highest need</a:t>
            </a:r>
          </a:p>
          <a:p>
            <a:r>
              <a:rPr lang="en-US" dirty="0" smtClean="0">
                <a:latin typeface="Helvetica Neue"/>
              </a:rPr>
              <a:t>Social Benefit Orgs		Align strategies to address issues</a:t>
            </a:r>
            <a:endParaRPr lang="en-US" dirty="0">
              <a:latin typeface="Helvetica Neue"/>
            </a:endParaRPr>
          </a:p>
          <a:p>
            <a:r>
              <a:rPr lang="en-US" dirty="0" smtClean="0">
                <a:latin typeface="Helvetica Neue"/>
              </a:rPr>
              <a:t>Citizens					Advocate for social change</a:t>
            </a:r>
          </a:p>
        </p:txBody>
      </p:sp>
    </p:spTree>
    <p:extLst>
      <p:ext uri="{BB962C8B-B14F-4D97-AF65-F5344CB8AC3E}">
        <p14:creationId xmlns:p14="http://schemas.microsoft.com/office/powerpoint/2010/main" val="1582686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5660" y="341177"/>
            <a:ext cx="8636643" cy="246221"/>
          </a:xfrm>
          <a:prstGeom prst="rect">
            <a:avLst/>
          </a:prstGeom>
          <a:noFill/>
        </p:spPr>
        <p:txBody>
          <a:bodyPr wrap="square" lIns="0" tIns="0" rIns="0" bIns="0" rtlCol="0">
            <a:spAutoFit/>
          </a:bodyPr>
          <a:lstStyle/>
          <a:p>
            <a:pPr algn="ctr"/>
            <a:r>
              <a:rPr lang="en-US" sz="1600" b="1" dirty="0" smtClean="0">
                <a:solidFill>
                  <a:schemeClr val="bg1"/>
                </a:solidFill>
                <a:latin typeface="Helvetica"/>
              </a:rPr>
              <a:t>“LOOK INTO WOOD BUFFALO” COMMUNITY WELLBEING SURVEY</a:t>
            </a:r>
            <a:endParaRPr lang="en-US" sz="1600" b="1" dirty="0">
              <a:solidFill>
                <a:schemeClr val="bg1"/>
              </a:solidFill>
              <a:latin typeface="Helvetica"/>
            </a:endParaRPr>
          </a:p>
        </p:txBody>
      </p:sp>
      <p:sp>
        <p:nvSpPr>
          <p:cNvPr id="4" name="TextBox 3"/>
          <p:cNvSpPr txBox="1"/>
          <p:nvPr/>
        </p:nvSpPr>
        <p:spPr>
          <a:xfrm>
            <a:off x="1405467" y="1557867"/>
            <a:ext cx="6705600" cy="2123658"/>
          </a:xfrm>
          <a:prstGeom prst="rect">
            <a:avLst/>
          </a:prstGeom>
          <a:noFill/>
        </p:spPr>
        <p:txBody>
          <a:bodyPr wrap="square" rtlCol="0">
            <a:spAutoFit/>
          </a:bodyPr>
          <a:lstStyle/>
          <a:p>
            <a:pPr algn="ctr"/>
            <a:r>
              <a:rPr lang="en-US" sz="2400" b="1" dirty="0" smtClean="0">
                <a:latin typeface="Helvetica Neue"/>
              </a:rPr>
              <a:t>TIMELINE:</a:t>
            </a:r>
          </a:p>
          <a:p>
            <a:endParaRPr lang="en-US" dirty="0">
              <a:latin typeface="Helvetica Neue"/>
            </a:endParaRPr>
          </a:p>
          <a:p>
            <a:pPr marL="285750" indent="-285750">
              <a:buFont typeface="Arial" panose="020B0604020202020204" pitchFamily="34" charset="0"/>
              <a:buChar char="•"/>
            </a:pPr>
            <a:r>
              <a:rPr lang="en-US" dirty="0" smtClean="0">
                <a:latin typeface="Helvetica Neue"/>
              </a:rPr>
              <a:t>Week of May 3</a:t>
            </a:r>
            <a:r>
              <a:rPr lang="en-US" baseline="30000" dirty="0" smtClean="0">
                <a:latin typeface="Helvetica Neue"/>
              </a:rPr>
              <a:t>rd</a:t>
            </a:r>
            <a:r>
              <a:rPr lang="en-US" dirty="0" smtClean="0">
                <a:latin typeface="Helvetica Neue"/>
              </a:rPr>
              <a:t>:  	Surveys mailed to households</a:t>
            </a:r>
          </a:p>
          <a:p>
            <a:pPr marL="285750" indent="-285750">
              <a:buFont typeface="Arial" panose="020B0604020202020204" pitchFamily="34" charset="0"/>
              <a:buChar char="•"/>
            </a:pPr>
            <a:r>
              <a:rPr lang="en-US" dirty="0" smtClean="0">
                <a:latin typeface="Helvetica Neue"/>
              </a:rPr>
              <a:t>May 3 – June 20:  	</a:t>
            </a:r>
            <a:r>
              <a:rPr lang="en-US" dirty="0" smtClean="0">
                <a:latin typeface="Helvetica Neue"/>
              </a:rPr>
              <a:t>S</a:t>
            </a:r>
            <a:r>
              <a:rPr lang="en-US" dirty="0" smtClean="0">
                <a:latin typeface="Helvetica Neue"/>
              </a:rPr>
              <a:t>urvey is live</a:t>
            </a:r>
            <a:endParaRPr lang="en-US" dirty="0" smtClean="0">
              <a:latin typeface="Helvetica Neue"/>
            </a:endParaRPr>
          </a:p>
          <a:p>
            <a:pPr marL="285750" indent="-285750">
              <a:buFont typeface="Arial" panose="020B0604020202020204" pitchFamily="34" charset="0"/>
              <a:buChar char="•"/>
            </a:pPr>
            <a:r>
              <a:rPr lang="en-US" dirty="0" smtClean="0">
                <a:latin typeface="Helvetica Neue"/>
              </a:rPr>
              <a:t>October 1</a:t>
            </a:r>
            <a:r>
              <a:rPr lang="en-US" baseline="30000" dirty="0" smtClean="0">
                <a:latin typeface="Helvetica Neue"/>
              </a:rPr>
              <a:t>st</a:t>
            </a:r>
            <a:r>
              <a:rPr lang="en-US" dirty="0" smtClean="0">
                <a:latin typeface="Helvetica Neue"/>
              </a:rPr>
              <a:t>:           	Report-back </a:t>
            </a:r>
            <a:r>
              <a:rPr lang="en-US" dirty="0" smtClean="0">
                <a:latin typeface="Helvetica Neue"/>
              </a:rPr>
              <a:t>presentation</a:t>
            </a:r>
            <a:r>
              <a:rPr lang="en-US" dirty="0" smtClean="0">
                <a:latin typeface="Helvetica Neue"/>
              </a:rPr>
              <a:t>	</a:t>
            </a:r>
          </a:p>
          <a:p>
            <a:pPr marL="285750" indent="-285750">
              <a:buFont typeface="Arial" panose="020B0604020202020204" pitchFamily="34" charset="0"/>
              <a:buChar char="•"/>
            </a:pPr>
            <a:r>
              <a:rPr lang="en-US" dirty="0" smtClean="0">
                <a:latin typeface="Helvetica Neue"/>
              </a:rPr>
              <a:t>October 2</a:t>
            </a:r>
            <a:r>
              <a:rPr lang="en-US" baseline="30000" dirty="0" smtClean="0">
                <a:latin typeface="Helvetica Neue"/>
              </a:rPr>
              <a:t>nd</a:t>
            </a:r>
            <a:r>
              <a:rPr lang="en-US" dirty="0" smtClean="0">
                <a:latin typeface="Helvetica Neue"/>
              </a:rPr>
              <a:t>, 3</a:t>
            </a:r>
            <a:r>
              <a:rPr lang="en-US" baseline="30000" dirty="0" smtClean="0">
                <a:latin typeface="Helvetica Neue"/>
              </a:rPr>
              <a:t>rd</a:t>
            </a:r>
            <a:r>
              <a:rPr lang="en-US" dirty="0" smtClean="0">
                <a:latin typeface="Helvetica Neue"/>
              </a:rPr>
              <a:t>:	Analysis of survey results</a:t>
            </a:r>
          </a:p>
          <a:p>
            <a:pPr marL="285750" indent="-285750">
              <a:buFont typeface="Arial" panose="020B0604020202020204" pitchFamily="34" charset="0"/>
              <a:buChar char="•"/>
            </a:pPr>
            <a:r>
              <a:rPr lang="en-US" dirty="0" smtClean="0">
                <a:latin typeface="Helvetica Neue"/>
              </a:rPr>
              <a:t>December 20</a:t>
            </a:r>
            <a:r>
              <a:rPr lang="en-US" baseline="30000" dirty="0" smtClean="0">
                <a:latin typeface="Helvetica Neue"/>
              </a:rPr>
              <a:t>th</a:t>
            </a:r>
            <a:r>
              <a:rPr lang="en-US" dirty="0" smtClean="0">
                <a:latin typeface="Helvetica Neue"/>
              </a:rPr>
              <a:t>:	Final report available online </a:t>
            </a:r>
            <a:endParaRPr lang="en-US" dirty="0">
              <a:latin typeface="Helvetica Neue"/>
            </a:endParaRPr>
          </a:p>
        </p:txBody>
      </p:sp>
    </p:spTree>
    <p:extLst>
      <p:ext uri="{BB962C8B-B14F-4D97-AF65-F5344CB8AC3E}">
        <p14:creationId xmlns:p14="http://schemas.microsoft.com/office/powerpoint/2010/main" val="4033218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5660" y="341177"/>
            <a:ext cx="8636643" cy="246221"/>
          </a:xfrm>
          <a:prstGeom prst="rect">
            <a:avLst/>
          </a:prstGeom>
          <a:noFill/>
        </p:spPr>
        <p:txBody>
          <a:bodyPr wrap="square" lIns="0" tIns="0" rIns="0" bIns="0" rtlCol="0">
            <a:spAutoFit/>
          </a:bodyPr>
          <a:lstStyle/>
          <a:p>
            <a:pPr algn="ctr"/>
            <a:r>
              <a:rPr lang="en-US" sz="1600" b="1" dirty="0" smtClean="0">
                <a:solidFill>
                  <a:schemeClr val="bg1"/>
                </a:solidFill>
                <a:latin typeface="Helvetica"/>
              </a:rPr>
              <a:t>“LOOK INTO WOOD BUFFALO” COMMUNITY WELLBEING SURVEY</a:t>
            </a:r>
            <a:endParaRPr lang="en-US" sz="1600" b="1" dirty="0">
              <a:solidFill>
                <a:schemeClr val="bg1"/>
              </a:solidFill>
              <a:latin typeface="Helvetica"/>
            </a:endParaRPr>
          </a:p>
        </p:txBody>
      </p:sp>
      <p:sp>
        <p:nvSpPr>
          <p:cNvPr id="4" name="TextBox 3"/>
          <p:cNvSpPr txBox="1"/>
          <p:nvPr/>
        </p:nvSpPr>
        <p:spPr>
          <a:xfrm>
            <a:off x="1405467" y="1557867"/>
            <a:ext cx="6705600" cy="461665"/>
          </a:xfrm>
          <a:prstGeom prst="rect">
            <a:avLst/>
          </a:prstGeom>
          <a:noFill/>
        </p:spPr>
        <p:txBody>
          <a:bodyPr wrap="square" rtlCol="0">
            <a:spAutoFit/>
          </a:bodyPr>
          <a:lstStyle/>
          <a:p>
            <a:pPr algn="ctr"/>
            <a:r>
              <a:rPr lang="en-US" sz="2400" b="1" dirty="0" smtClean="0">
                <a:latin typeface="Helvetica Neue"/>
              </a:rPr>
              <a:t>QUESTIONS?</a:t>
            </a:r>
          </a:p>
        </p:txBody>
      </p:sp>
    </p:spTree>
    <p:extLst>
      <p:ext uri="{BB962C8B-B14F-4D97-AF65-F5344CB8AC3E}">
        <p14:creationId xmlns:p14="http://schemas.microsoft.com/office/powerpoint/2010/main" val="3350242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5660" y="341177"/>
            <a:ext cx="8636643" cy="246221"/>
          </a:xfrm>
          <a:prstGeom prst="rect">
            <a:avLst/>
          </a:prstGeom>
          <a:noFill/>
        </p:spPr>
        <p:txBody>
          <a:bodyPr wrap="square" lIns="0" tIns="0" rIns="0" bIns="0" rtlCol="0">
            <a:spAutoFit/>
          </a:bodyPr>
          <a:lstStyle/>
          <a:p>
            <a:pPr algn="ctr"/>
            <a:r>
              <a:rPr lang="en-US" sz="1600" b="1" dirty="0" smtClean="0">
                <a:solidFill>
                  <a:schemeClr val="bg1"/>
                </a:solidFill>
                <a:latin typeface="Helvetica"/>
              </a:rPr>
              <a:t>“LOOK INTO WOOD BUFFALO” COMMUNITY WELLBEING SURVEY</a:t>
            </a:r>
            <a:endParaRPr lang="en-US" sz="1600" b="1" dirty="0">
              <a:solidFill>
                <a:schemeClr val="bg1"/>
              </a:solidFill>
              <a:latin typeface="Helvetica"/>
            </a:endParaRPr>
          </a:p>
        </p:txBody>
      </p:sp>
      <p:sp>
        <p:nvSpPr>
          <p:cNvPr id="4" name="TextBox 3"/>
          <p:cNvSpPr txBox="1"/>
          <p:nvPr/>
        </p:nvSpPr>
        <p:spPr>
          <a:xfrm>
            <a:off x="372534" y="1557867"/>
            <a:ext cx="8314266" cy="2308324"/>
          </a:xfrm>
          <a:prstGeom prst="rect">
            <a:avLst/>
          </a:prstGeom>
          <a:noFill/>
        </p:spPr>
        <p:txBody>
          <a:bodyPr wrap="square" rtlCol="0">
            <a:spAutoFit/>
          </a:bodyPr>
          <a:lstStyle/>
          <a:p>
            <a:pPr algn="ctr"/>
            <a:r>
              <a:rPr lang="en-US" sz="2400" b="1" dirty="0" smtClean="0">
                <a:latin typeface="Helvetica Neue"/>
              </a:rPr>
              <a:t>For More Information</a:t>
            </a:r>
          </a:p>
          <a:p>
            <a:pPr algn="ctr"/>
            <a:endParaRPr lang="en-US" sz="2400" b="1" dirty="0">
              <a:latin typeface="Helvetica Neue"/>
            </a:endParaRPr>
          </a:p>
          <a:p>
            <a:pPr algn="ctr"/>
            <a:r>
              <a:rPr lang="en-US" sz="2400" b="1" dirty="0" smtClean="0">
                <a:latin typeface="Helvetica Neue"/>
              </a:rPr>
              <a:t>Ifeatu Efu, Project Manager, </a:t>
            </a:r>
          </a:p>
          <a:p>
            <a:pPr algn="ctr"/>
            <a:r>
              <a:rPr lang="en-US" sz="2400" b="1" dirty="0" smtClean="0">
                <a:latin typeface="Helvetica Neue"/>
              </a:rPr>
              <a:t>Social Prosperity Wood Buffalo</a:t>
            </a:r>
          </a:p>
          <a:p>
            <a:pPr algn="ctr"/>
            <a:r>
              <a:rPr lang="en-US" sz="2400" b="1" dirty="0">
                <a:latin typeface="Helvetica Neue"/>
                <a:hlinkClick r:id="rId3"/>
              </a:rPr>
              <a:t>I</a:t>
            </a:r>
            <a:r>
              <a:rPr lang="en-US" sz="2400" b="1" dirty="0" smtClean="0">
                <a:latin typeface="Helvetica Neue"/>
                <a:hlinkClick r:id="rId3"/>
              </a:rPr>
              <a:t>featu@socialprosperity.ca</a:t>
            </a:r>
            <a:endParaRPr lang="en-US" sz="2400" b="1" dirty="0" smtClean="0">
              <a:latin typeface="Helvetica Neue"/>
            </a:endParaRPr>
          </a:p>
          <a:p>
            <a:pPr algn="ctr"/>
            <a:r>
              <a:rPr lang="en-US" sz="2400" b="1" dirty="0">
                <a:latin typeface="Helvetica Neue"/>
              </a:rPr>
              <a:t>Cell: (587) 646-7238</a:t>
            </a:r>
            <a:endParaRPr lang="en-US" sz="2400" b="1" dirty="0" smtClean="0">
              <a:latin typeface="Helvetica Neue"/>
            </a:endParaRPr>
          </a:p>
        </p:txBody>
      </p:sp>
    </p:spTree>
    <p:extLst>
      <p:ext uri="{BB962C8B-B14F-4D97-AF65-F5344CB8AC3E}">
        <p14:creationId xmlns:p14="http://schemas.microsoft.com/office/powerpoint/2010/main" val="1731658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4268" y="2550158"/>
            <a:ext cx="7676846" cy="1200329"/>
          </a:xfrm>
          <a:prstGeom prst="rect">
            <a:avLst/>
          </a:prstGeom>
          <a:noFill/>
        </p:spPr>
        <p:txBody>
          <a:bodyPr wrap="square" rtlCol="0">
            <a:spAutoFit/>
          </a:bodyPr>
          <a:lstStyle/>
          <a:p>
            <a:pPr algn="ctr"/>
            <a:r>
              <a:rPr lang="en-US" sz="7200" dirty="0" smtClean="0"/>
              <a:t>How are you doing</a:t>
            </a:r>
            <a:r>
              <a:rPr lang="en-US" sz="7200" dirty="0" smtClean="0"/>
              <a:t>?</a:t>
            </a:r>
            <a:endParaRPr lang="en-US" sz="7200" dirty="0"/>
          </a:p>
        </p:txBody>
      </p:sp>
      <p:sp>
        <p:nvSpPr>
          <p:cNvPr id="2" name="TextBox 1"/>
          <p:cNvSpPr txBox="1"/>
          <p:nvPr/>
        </p:nvSpPr>
        <p:spPr>
          <a:xfrm>
            <a:off x="694267" y="243465"/>
            <a:ext cx="7874000" cy="369332"/>
          </a:xfrm>
          <a:prstGeom prst="rect">
            <a:avLst/>
          </a:prstGeom>
          <a:noFill/>
        </p:spPr>
        <p:txBody>
          <a:bodyPr wrap="square" rtlCol="0">
            <a:spAutoFit/>
          </a:bodyPr>
          <a:lstStyle/>
          <a:p>
            <a:pPr algn="ctr"/>
            <a:r>
              <a:rPr lang="en-US" b="1" dirty="0">
                <a:solidFill>
                  <a:schemeClr val="bg1"/>
                </a:solidFill>
                <a:latin typeface="Helvetica"/>
              </a:rPr>
              <a:t>“LOOK INTO WOOD BUFFALO” COMMUNITY WELLBEING SURVEY</a:t>
            </a:r>
            <a:endParaRPr lang="en-US" b="1" dirty="0">
              <a:solidFill>
                <a:schemeClr val="bg1"/>
              </a:solidFill>
              <a:latin typeface="Helvetica"/>
            </a:endParaRPr>
          </a:p>
        </p:txBody>
      </p:sp>
    </p:spTree>
    <p:extLst>
      <p:ext uri="{BB962C8B-B14F-4D97-AF65-F5344CB8AC3E}">
        <p14:creationId xmlns:p14="http://schemas.microsoft.com/office/powerpoint/2010/main" val="914268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2370" y="2550158"/>
            <a:ext cx="7358743" cy="1200329"/>
          </a:xfrm>
          <a:prstGeom prst="rect">
            <a:avLst/>
          </a:prstGeom>
          <a:noFill/>
        </p:spPr>
        <p:txBody>
          <a:bodyPr wrap="square" rtlCol="0">
            <a:spAutoFit/>
          </a:bodyPr>
          <a:lstStyle/>
          <a:p>
            <a:pPr algn="ctr"/>
            <a:r>
              <a:rPr lang="en-US" sz="7200" dirty="0" smtClean="0"/>
              <a:t>What is wellbeing?</a:t>
            </a:r>
            <a:endParaRPr lang="en-US" sz="7200" dirty="0"/>
          </a:p>
        </p:txBody>
      </p:sp>
      <p:sp>
        <p:nvSpPr>
          <p:cNvPr id="2" name="TextBox 1"/>
          <p:cNvSpPr txBox="1"/>
          <p:nvPr/>
        </p:nvSpPr>
        <p:spPr>
          <a:xfrm>
            <a:off x="694267" y="243465"/>
            <a:ext cx="7874000" cy="369332"/>
          </a:xfrm>
          <a:prstGeom prst="rect">
            <a:avLst/>
          </a:prstGeom>
          <a:noFill/>
        </p:spPr>
        <p:txBody>
          <a:bodyPr wrap="square" rtlCol="0">
            <a:spAutoFit/>
          </a:bodyPr>
          <a:lstStyle/>
          <a:p>
            <a:pPr algn="ctr"/>
            <a:r>
              <a:rPr lang="en-US" b="1" dirty="0">
                <a:solidFill>
                  <a:schemeClr val="bg1"/>
                </a:solidFill>
                <a:latin typeface="Helvetica"/>
              </a:rPr>
              <a:t>“LOOK INTO WOOD BUFFALO” COMMUNITY WELLBEING SURVEY</a:t>
            </a:r>
            <a:endParaRPr lang="en-US" b="1" dirty="0">
              <a:solidFill>
                <a:schemeClr val="bg1"/>
              </a:solidFill>
              <a:latin typeface="Helvetica"/>
            </a:endParaRPr>
          </a:p>
        </p:txBody>
      </p:sp>
    </p:spTree>
    <p:extLst>
      <p:ext uri="{BB962C8B-B14F-4D97-AF65-F5344CB8AC3E}">
        <p14:creationId xmlns:p14="http://schemas.microsoft.com/office/powerpoint/2010/main" val="2104634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IW-SocialProsperityWoodBuffalo-7Oct2013-Smale-HANDOUT.pdf - Adobe Reader"/>
          <p:cNvPicPr>
            <a:picLocks noChangeAspect="1"/>
          </p:cNvPicPr>
          <p:nvPr/>
        </p:nvPicPr>
        <p:blipFill rotWithShape="1">
          <a:blip r:embed="rId3">
            <a:extLst>
              <a:ext uri="{28A0092B-C50C-407E-A947-70E740481C1C}">
                <a14:useLocalDpi xmlns:a14="http://schemas.microsoft.com/office/drawing/2010/main" val="0"/>
              </a:ext>
            </a:extLst>
          </a:blip>
          <a:srcRect l="20747" t="25565" r="37999" b="14223"/>
          <a:stretch/>
        </p:blipFill>
        <p:spPr>
          <a:xfrm>
            <a:off x="1071508" y="874097"/>
            <a:ext cx="6529442" cy="5079066"/>
          </a:xfrm>
          <a:prstGeom prst="rect">
            <a:avLst/>
          </a:prstGeom>
        </p:spPr>
      </p:pic>
      <p:sp>
        <p:nvSpPr>
          <p:cNvPr id="3" name="TextBox 2"/>
          <p:cNvSpPr txBox="1"/>
          <p:nvPr/>
        </p:nvSpPr>
        <p:spPr>
          <a:xfrm>
            <a:off x="245660" y="341177"/>
            <a:ext cx="8636643" cy="246221"/>
          </a:xfrm>
          <a:prstGeom prst="rect">
            <a:avLst/>
          </a:prstGeom>
          <a:noFill/>
        </p:spPr>
        <p:txBody>
          <a:bodyPr wrap="square" lIns="0" tIns="0" rIns="0" bIns="0" rtlCol="0">
            <a:spAutoFit/>
          </a:bodyPr>
          <a:lstStyle/>
          <a:p>
            <a:pPr algn="ctr"/>
            <a:r>
              <a:rPr lang="en-US" sz="1600" b="1" dirty="0" smtClean="0">
                <a:solidFill>
                  <a:schemeClr val="bg1"/>
                </a:solidFill>
                <a:latin typeface="Helvetica"/>
              </a:rPr>
              <a:t>“LOOK INTO WOOD BUFFALO” COMMUNITY WELLBEING SURVEY</a:t>
            </a:r>
            <a:endParaRPr lang="en-US" sz="1600" b="1" dirty="0">
              <a:solidFill>
                <a:schemeClr val="bg1"/>
              </a:solidFill>
              <a:latin typeface="Helvetica"/>
            </a:endParaRPr>
          </a:p>
        </p:txBody>
      </p:sp>
    </p:spTree>
    <p:extLst>
      <p:ext uri="{BB962C8B-B14F-4D97-AF65-F5344CB8AC3E}">
        <p14:creationId xmlns:p14="http://schemas.microsoft.com/office/powerpoint/2010/main" val="3297140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435" y="1218591"/>
            <a:ext cx="7880565" cy="3607141"/>
          </a:xfrm>
          <a:prstGeom prst="rect">
            <a:avLst/>
          </a:prstGeom>
          <a:noFill/>
        </p:spPr>
        <p:txBody>
          <a:bodyPr wrap="square" lIns="0" tIns="0" rIns="0" bIns="0" rtlCol="0">
            <a:spAutoFit/>
          </a:bodyPr>
          <a:lstStyle/>
          <a:p>
            <a:pPr lvl="2"/>
            <a:endParaRPr lang="en-US" sz="2800" b="1" dirty="0" smtClean="0">
              <a:solidFill>
                <a:schemeClr val="tx1">
                  <a:lumMod val="75000"/>
                  <a:lumOff val="25000"/>
                </a:schemeClr>
              </a:solidFill>
              <a:latin typeface="Helvetica Neue"/>
              <a:cs typeface="Helvetica Neue"/>
            </a:endParaRPr>
          </a:p>
          <a:p>
            <a:pPr lvl="2"/>
            <a:r>
              <a:rPr lang="en-US" sz="2800" b="1" dirty="0" smtClean="0">
                <a:solidFill>
                  <a:schemeClr val="tx1">
                    <a:lumMod val="75000"/>
                    <a:lumOff val="25000"/>
                  </a:schemeClr>
                </a:solidFill>
                <a:latin typeface="Helvetica Neue"/>
                <a:cs typeface="Helvetica Neue"/>
              </a:rPr>
              <a:t>IT’S ABOUT OUR WELLBEING, </a:t>
            </a:r>
          </a:p>
          <a:p>
            <a:pPr lvl="2"/>
            <a:r>
              <a:rPr lang="en-US" sz="2800" b="1" dirty="0" smtClean="0">
                <a:solidFill>
                  <a:schemeClr val="tx1">
                    <a:lumMod val="75000"/>
                    <a:lumOff val="25000"/>
                  </a:schemeClr>
                </a:solidFill>
                <a:latin typeface="Helvetica Neue"/>
                <a:cs typeface="Helvetica Neue"/>
              </a:rPr>
              <a:t>NOT JUST ABOUT OUR </a:t>
            </a:r>
            <a:r>
              <a:rPr lang="en-US" sz="2800" b="1" dirty="0" smtClean="0">
                <a:solidFill>
                  <a:schemeClr val="tx1">
                    <a:lumMod val="75000"/>
                    <a:lumOff val="25000"/>
                  </a:schemeClr>
                </a:solidFill>
                <a:latin typeface="Helvetica Neue"/>
                <a:cs typeface="Helvetica Neue"/>
              </a:rPr>
              <a:t>ECONOMY!</a:t>
            </a:r>
            <a:endParaRPr lang="en-US" sz="2800" b="1" dirty="0">
              <a:solidFill>
                <a:schemeClr val="tx1">
                  <a:lumMod val="75000"/>
                  <a:lumOff val="25000"/>
                </a:schemeClr>
              </a:solidFill>
              <a:latin typeface="Helvetica Neue"/>
              <a:cs typeface="Helvetica Neue"/>
            </a:endParaRPr>
          </a:p>
          <a:p>
            <a:endParaRPr lang="en-US" sz="1600" dirty="0">
              <a:solidFill>
                <a:schemeClr val="tx1">
                  <a:lumMod val="75000"/>
                  <a:lumOff val="25000"/>
                </a:schemeClr>
              </a:solidFill>
            </a:endParaRPr>
          </a:p>
          <a:p>
            <a:pPr>
              <a:lnSpc>
                <a:spcPct val="140000"/>
              </a:lnSpc>
            </a:pPr>
            <a:endParaRPr lang="en-US" sz="1600" dirty="0">
              <a:solidFill>
                <a:schemeClr val="tx1">
                  <a:lumMod val="75000"/>
                  <a:lumOff val="25000"/>
                </a:schemeClr>
              </a:solidFill>
              <a:latin typeface="Helvetica Neue"/>
              <a:cs typeface="Helvetica Neue"/>
            </a:endParaRPr>
          </a:p>
          <a:p>
            <a:pPr>
              <a:lnSpc>
                <a:spcPct val="140000"/>
              </a:lnSpc>
            </a:pPr>
            <a:endParaRPr lang="en-US" sz="1600" dirty="0" smtClean="0">
              <a:solidFill>
                <a:schemeClr val="tx1">
                  <a:lumMod val="75000"/>
                  <a:lumOff val="25000"/>
                </a:schemeClr>
              </a:solidFill>
              <a:latin typeface="Helvetica Neue"/>
              <a:cs typeface="Helvetica Neue"/>
            </a:endParaRPr>
          </a:p>
          <a:p>
            <a:pPr>
              <a:lnSpc>
                <a:spcPct val="140000"/>
              </a:lnSpc>
            </a:pPr>
            <a:endParaRPr lang="en-US" sz="1600" dirty="0">
              <a:solidFill>
                <a:schemeClr val="tx1">
                  <a:lumMod val="75000"/>
                  <a:lumOff val="25000"/>
                </a:schemeClr>
              </a:solidFill>
              <a:latin typeface="Helvetica Neue"/>
              <a:cs typeface="Helvetica Neue"/>
            </a:endParaRPr>
          </a:p>
          <a:p>
            <a:pPr>
              <a:lnSpc>
                <a:spcPct val="140000"/>
              </a:lnSpc>
            </a:pPr>
            <a:endParaRPr lang="en-US" sz="1600" dirty="0" smtClean="0">
              <a:solidFill>
                <a:schemeClr val="tx1">
                  <a:lumMod val="75000"/>
                  <a:lumOff val="25000"/>
                </a:schemeClr>
              </a:solidFill>
              <a:latin typeface="Helvetica Neue"/>
              <a:cs typeface="Helvetica Neue"/>
            </a:endParaRPr>
          </a:p>
          <a:p>
            <a:pPr>
              <a:lnSpc>
                <a:spcPct val="140000"/>
              </a:lnSpc>
            </a:pPr>
            <a:endParaRPr lang="en-US" sz="1600" dirty="0">
              <a:solidFill>
                <a:schemeClr val="tx1">
                  <a:lumMod val="75000"/>
                  <a:lumOff val="25000"/>
                </a:schemeClr>
              </a:solidFill>
              <a:latin typeface="Helvetica Neue"/>
              <a:cs typeface="Helvetica Neue"/>
            </a:endParaRPr>
          </a:p>
          <a:p>
            <a:pPr>
              <a:lnSpc>
                <a:spcPct val="140000"/>
              </a:lnSpc>
            </a:pPr>
            <a:endParaRPr lang="en-US" sz="1600" dirty="0" smtClean="0">
              <a:solidFill>
                <a:schemeClr val="tx1">
                  <a:lumMod val="75000"/>
                  <a:lumOff val="25000"/>
                </a:schemeClr>
              </a:solidFill>
              <a:latin typeface="Helvetica Neue"/>
              <a:cs typeface="Helvetica Neue"/>
            </a:endParaRPr>
          </a:p>
        </p:txBody>
      </p:sp>
      <p:sp>
        <p:nvSpPr>
          <p:cNvPr id="3" name="TextBox 2"/>
          <p:cNvSpPr txBox="1"/>
          <p:nvPr/>
        </p:nvSpPr>
        <p:spPr>
          <a:xfrm>
            <a:off x="245660" y="341177"/>
            <a:ext cx="8636643" cy="246221"/>
          </a:xfrm>
          <a:prstGeom prst="rect">
            <a:avLst/>
          </a:prstGeom>
          <a:noFill/>
        </p:spPr>
        <p:txBody>
          <a:bodyPr wrap="square" lIns="0" tIns="0" rIns="0" bIns="0" rtlCol="0">
            <a:spAutoFit/>
          </a:bodyPr>
          <a:lstStyle/>
          <a:p>
            <a:pPr algn="ctr"/>
            <a:r>
              <a:rPr lang="en-US" sz="1600" b="1" dirty="0" smtClean="0">
                <a:solidFill>
                  <a:schemeClr val="bg1"/>
                </a:solidFill>
                <a:latin typeface="Helvetica"/>
              </a:rPr>
              <a:t>“LOOK INTO WOOD BUFFALO” COMMUNITY WELLBEING SURVEY</a:t>
            </a:r>
            <a:endParaRPr lang="en-US" sz="1600" b="1" dirty="0">
              <a:solidFill>
                <a:schemeClr val="bg1"/>
              </a:solidFill>
              <a:latin typeface="Helvetica"/>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4449" y="3825155"/>
            <a:ext cx="1371600" cy="914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536" y="3849409"/>
            <a:ext cx="1371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2849" y="3849409"/>
            <a:ext cx="1371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1249" y="3849409"/>
            <a:ext cx="1371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3875" y="3837282"/>
            <a:ext cx="1371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6049" y="3837282"/>
            <a:ext cx="1417826" cy="93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6994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07316">
            <a:off x="1873088" y="1796875"/>
            <a:ext cx="5432169" cy="30921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7127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435" y="656712"/>
            <a:ext cx="7765110" cy="1107996"/>
          </a:xfrm>
          <a:prstGeom prst="rect">
            <a:avLst/>
          </a:prstGeom>
          <a:noFill/>
        </p:spPr>
        <p:txBody>
          <a:bodyPr wrap="square" lIns="0" tIns="0" rIns="0" bIns="0" rtlCol="0">
            <a:spAutoFit/>
          </a:bodyPr>
          <a:lstStyle/>
          <a:p>
            <a:pPr algn="ctr"/>
            <a:r>
              <a:rPr lang="en-US" sz="3600" b="1" dirty="0" smtClean="0">
                <a:solidFill>
                  <a:schemeClr val="bg1"/>
                </a:solidFill>
                <a:latin typeface="Helvetica"/>
              </a:rPr>
              <a:t>“Look Into Wood Buffalo” Community Wellbeing Survey</a:t>
            </a:r>
            <a:endParaRPr lang="en-US" sz="3600" b="1" i="0" baseline="0" dirty="0" smtClean="0">
              <a:solidFill>
                <a:schemeClr val="bg1"/>
              </a:solidFill>
              <a:latin typeface="Helvetica"/>
            </a:endParaRPr>
          </a:p>
        </p:txBody>
      </p:sp>
      <p:sp>
        <p:nvSpPr>
          <p:cNvPr id="4" name="TextBox 3"/>
          <p:cNvSpPr txBox="1"/>
          <p:nvPr/>
        </p:nvSpPr>
        <p:spPr>
          <a:xfrm>
            <a:off x="755435" y="2519379"/>
            <a:ext cx="7765110" cy="954107"/>
          </a:xfrm>
          <a:prstGeom prst="rect">
            <a:avLst/>
          </a:prstGeom>
          <a:noFill/>
        </p:spPr>
        <p:txBody>
          <a:bodyPr wrap="square" lIns="0" tIns="0" rIns="0" bIns="0" rtlCol="0">
            <a:spAutoFit/>
          </a:bodyPr>
          <a:lstStyle/>
          <a:p>
            <a:pPr algn="ctr"/>
            <a:endParaRPr lang="en-US" sz="2400" b="1" dirty="0" smtClean="0">
              <a:solidFill>
                <a:schemeClr val="tx1">
                  <a:lumMod val="75000"/>
                  <a:lumOff val="25000"/>
                </a:schemeClr>
              </a:solidFill>
              <a:latin typeface="Helvetica Neue"/>
              <a:cs typeface="Helvetica Neue"/>
            </a:endParaRPr>
          </a:p>
          <a:p>
            <a:endParaRPr lang="en-US" sz="2000" b="1" dirty="0" smtClean="0">
              <a:solidFill>
                <a:schemeClr val="tx1">
                  <a:lumMod val="75000"/>
                  <a:lumOff val="25000"/>
                </a:schemeClr>
              </a:solidFill>
              <a:latin typeface="Helvetica Neue"/>
              <a:cs typeface="Helvetica Neue"/>
            </a:endParaRPr>
          </a:p>
          <a:p>
            <a:endParaRPr lang="en-US" b="1" dirty="0" smtClean="0">
              <a:solidFill>
                <a:schemeClr val="tx1">
                  <a:lumMod val="75000"/>
                  <a:lumOff val="25000"/>
                </a:schemeClr>
              </a:solidFill>
              <a:latin typeface="Helvetica Neue"/>
              <a:cs typeface="Helvetica Neu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10251">
            <a:off x="2701240" y="2925233"/>
            <a:ext cx="3873500" cy="2159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240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5660" y="341177"/>
            <a:ext cx="8636643" cy="246221"/>
          </a:xfrm>
          <a:prstGeom prst="rect">
            <a:avLst/>
          </a:prstGeom>
          <a:noFill/>
        </p:spPr>
        <p:txBody>
          <a:bodyPr wrap="square" lIns="0" tIns="0" rIns="0" bIns="0" rtlCol="0">
            <a:spAutoFit/>
          </a:bodyPr>
          <a:lstStyle/>
          <a:p>
            <a:pPr algn="ctr"/>
            <a:r>
              <a:rPr lang="en-US" sz="1600" b="1" dirty="0" smtClean="0">
                <a:solidFill>
                  <a:schemeClr val="bg1"/>
                </a:solidFill>
                <a:latin typeface="Helvetica"/>
              </a:rPr>
              <a:t>“LOOK INTO WOOD BUFFALO” COMMUNITY WELLBEING SURVEY</a:t>
            </a:r>
            <a:endParaRPr lang="en-US" sz="1600" b="1" dirty="0">
              <a:solidFill>
                <a:schemeClr val="bg1"/>
              </a:solidFill>
              <a:latin typeface="Helvetica"/>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51228">
            <a:off x="3055938" y="1620838"/>
            <a:ext cx="3030537" cy="36147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3945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5593" y="1144059"/>
            <a:ext cx="3845011" cy="20224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t="22798"/>
          <a:stretch/>
        </p:blipFill>
        <p:spPr bwMode="auto">
          <a:xfrm>
            <a:off x="919431" y="3502408"/>
            <a:ext cx="2879985" cy="20983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45660" y="341177"/>
            <a:ext cx="8636643" cy="246221"/>
          </a:xfrm>
          <a:prstGeom prst="rect">
            <a:avLst/>
          </a:prstGeom>
          <a:noFill/>
        </p:spPr>
        <p:txBody>
          <a:bodyPr wrap="square" lIns="0" tIns="0" rIns="0" bIns="0" rtlCol="0">
            <a:spAutoFit/>
          </a:bodyPr>
          <a:lstStyle/>
          <a:p>
            <a:pPr algn="ctr"/>
            <a:r>
              <a:rPr lang="en-US" sz="1600" b="1" dirty="0" smtClean="0">
                <a:solidFill>
                  <a:schemeClr val="bg1"/>
                </a:solidFill>
                <a:latin typeface="Helvetica"/>
              </a:rPr>
              <a:t>“LOOK INTO WOOD BUFFALO” COMMUNITY WELLBEING SURVEY</a:t>
            </a:r>
            <a:endParaRPr lang="en-US" sz="1600" b="1" dirty="0">
              <a:solidFill>
                <a:schemeClr val="bg1"/>
              </a:solidFill>
              <a:latin typeface="Helvetica"/>
            </a:endParaRPr>
          </a:p>
        </p:txBody>
      </p:sp>
      <p:pic>
        <p:nvPicPr>
          <p:cNvPr id="1026" name="Picture 2" descr="http://keyano.ca/portals/0/Images/Theatre/KTC%20Colour_update_w.jpg"/>
          <p:cNvPicPr>
            <a:picLocks noChangeAspect="1" noChangeArrowheads="1"/>
          </p:cNvPicPr>
          <p:nvPr/>
        </p:nvPicPr>
        <p:blipFill rotWithShape="1">
          <a:blip r:embed="rId5">
            <a:extLst>
              <a:ext uri="{28A0092B-C50C-407E-A947-70E740481C1C}">
                <a14:useLocalDpi xmlns:a14="http://schemas.microsoft.com/office/drawing/2010/main" val="0"/>
              </a:ext>
            </a:extLst>
          </a:blip>
          <a:srcRect l="13819" r="11909"/>
          <a:stretch/>
        </p:blipFill>
        <p:spPr bwMode="auto">
          <a:xfrm>
            <a:off x="4563981" y="3502407"/>
            <a:ext cx="3463314" cy="20983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783562"/>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pg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751</TotalTime>
  <Words>1437</Words>
  <Application>Microsoft Office PowerPoint</Application>
  <PresentationFormat>On-screen Show (4:3)</PresentationFormat>
  <Paragraphs>113</Paragraphs>
  <Slides>13</Slides>
  <Notes>13</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Default Theme</vt:lpstr>
      <vt:lpstr>content pgs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Waterloo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Support</dc:creator>
  <cp:lastModifiedBy>Nancy Mattes</cp:lastModifiedBy>
  <cp:revision>33</cp:revision>
  <dcterms:created xsi:type="dcterms:W3CDTF">2014-03-27T12:49:51Z</dcterms:created>
  <dcterms:modified xsi:type="dcterms:W3CDTF">2014-05-04T14:04:25Z</dcterms:modified>
</cp:coreProperties>
</file>