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2" r:id="rId1"/>
    <p:sldMasterId id="2147483950" r:id="rId2"/>
  </p:sldMasterIdLst>
  <p:notesMasterIdLst>
    <p:notesMasterId r:id="rId36"/>
  </p:notesMasterIdLst>
  <p:handoutMasterIdLst>
    <p:handoutMasterId r:id="rId37"/>
  </p:handoutMasterIdLst>
  <p:sldIdLst>
    <p:sldId id="652" r:id="rId3"/>
    <p:sldId id="628" r:id="rId4"/>
    <p:sldId id="583" r:id="rId5"/>
    <p:sldId id="614" r:id="rId6"/>
    <p:sldId id="643" r:id="rId7"/>
    <p:sldId id="586" r:id="rId8"/>
    <p:sldId id="624" r:id="rId9"/>
    <p:sldId id="597" r:id="rId10"/>
    <p:sldId id="655" r:id="rId11"/>
    <p:sldId id="621" r:id="rId12"/>
    <p:sldId id="650" r:id="rId13"/>
    <p:sldId id="651" r:id="rId14"/>
    <p:sldId id="637" r:id="rId15"/>
    <p:sldId id="638" r:id="rId16"/>
    <p:sldId id="601" r:id="rId17"/>
    <p:sldId id="627" r:id="rId18"/>
    <p:sldId id="602" r:id="rId19"/>
    <p:sldId id="640" r:id="rId20"/>
    <p:sldId id="649" r:id="rId21"/>
    <p:sldId id="626" r:id="rId22"/>
    <p:sldId id="605" r:id="rId23"/>
    <p:sldId id="606" r:id="rId24"/>
    <p:sldId id="607" r:id="rId25"/>
    <p:sldId id="618" r:id="rId26"/>
    <p:sldId id="619" r:id="rId27"/>
    <p:sldId id="620" r:id="rId28"/>
    <p:sldId id="608" r:id="rId29"/>
    <p:sldId id="611" r:id="rId30"/>
    <p:sldId id="644" r:id="rId31"/>
    <p:sldId id="641" r:id="rId32"/>
    <p:sldId id="653" r:id="rId33"/>
    <p:sldId id="654" r:id="rId34"/>
    <p:sldId id="642" r:id="rId35"/>
  </p:sldIdLst>
  <p:sldSz cx="9144000" cy="6858000" type="screen4x3"/>
  <p:notesSz cx="9294813" cy="7008813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328AC575-6589-004E-854E-EFA22E8EAF40}">
          <p14:sldIdLst>
            <p14:sldId id="652"/>
            <p14:sldId id="628"/>
            <p14:sldId id="583"/>
            <p14:sldId id="614"/>
            <p14:sldId id="643"/>
            <p14:sldId id="586"/>
            <p14:sldId id="624"/>
            <p14:sldId id="597"/>
            <p14:sldId id="655"/>
            <p14:sldId id="621"/>
            <p14:sldId id="650"/>
            <p14:sldId id="651"/>
            <p14:sldId id="637"/>
            <p14:sldId id="638"/>
            <p14:sldId id="601"/>
            <p14:sldId id="627"/>
            <p14:sldId id="602"/>
            <p14:sldId id="640"/>
            <p14:sldId id="649"/>
            <p14:sldId id="626"/>
            <p14:sldId id="605"/>
            <p14:sldId id="606"/>
            <p14:sldId id="607"/>
            <p14:sldId id="618"/>
            <p14:sldId id="619"/>
            <p14:sldId id="620"/>
            <p14:sldId id="608"/>
            <p14:sldId id="611"/>
            <p14:sldId id="644"/>
            <p14:sldId id="641"/>
            <p14:sldId id="653"/>
            <p14:sldId id="654"/>
            <p14:sldId id="64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209" userDrawn="1">
          <p15:clr>
            <a:srgbClr val="A4A3A4"/>
          </p15:clr>
        </p15:guide>
        <p15:guide id="2" pos="29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4476"/>
    <a:srgbClr val="2282A9"/>
    <a:srgbClr val="FEE6C6"/>
    <a:srgbClr val="185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54" autoAdjust="0"/>
    <p:restoredTop sz="97556" autoAdjust="0"/>
  </p:normalViewPr>
  <p:slideViewPr>
    <p:cSldViewPr snapToGrid="0" snapToObjects="1">
      <p:cViewPr varScale="1">
        <p:scale>
          <a:sx n="68" d="100"/>
          <a:sy n="68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2" d="100"/>
        <a:sy n="112" d="100"/>
      </p:scale>
      <p:origin x="0" y="1530"/>
    </p:cViewPr>
  </p:sorterViewPr>
  <p:notesViewPr>
    <p:cSldViewPr snapToGrid="0" snapToObjects="1">
      <p:cViewPr varScale="1">
        <p:scale>
          <a:sx n="91" d="100"/>
          <a:sy n="91" d="100"/>
        </p:scale>
        <p:origin x="-2142" y="-114"/>
      </p:cViewPr>
      <p:guideLst>
        <p:guide orient="horz" pos="2208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7648" cy="350124"/>
          </a:xfrm>
          <a:prstGeom prst="rect">
            <a:avLst/>
          </a:prstGeom>
        </p:spPr>
        <p:txBody>
          <a:bodyPr vert="horz" lIns="93314" tIns="46658" rIns="93314" bIns="4665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582" y="0"/>
            <a:ext cx="4027648" cy="350124"/>
          </a:xfrm>
          <a:prstGeom prst="rect">
            <a:avLst/>
          </a:prstGeom>
        </p:spPr>
        <p:txBody>
          <a:bodyPr vert="horz" wrap="square" lIns="93314" tIns="46658" rIns="93314" bIns="4665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B4DDE083-8360-478F-BB8F-8AF20C98788A}" type="datetimeFigureOut">
              <a:rPr lang="en-CA"/>
              <a:pPr>
                <a:defRPr/>
              </a:pPr>
              <a:t>24/06/2014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106"/>
            <a:ext cx="4027648" cy="350124"/>
          </a:xfrm>
          <a:prstGeom prst="rect">
            <a:avLst/>
          </a:prstGeom>
        </p:spPr>
        <p:txBody>
          <a:bodyPr vert="horz" lIns="93314" tIns="46658" rIns="93314" bIns="4665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582" y="6657106"/>
            <a:ext cx="4027648" cy="350124"/>
          </a:xfrm>
          <a:prstGeom prst="rect">
            <a:avLst/>
          </a:prstGeom>
        </p:spPr>
        <p:txBody>
          <a:bodyPr vert="horz" wrap="square" lIns="93314" tIns="46658" rIns="93314" bIns="4665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727F480C-8A17-4144-B793-09C8A687409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16516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7648" cy="350124"/>
          </a:xfrm>
          <a:prstGeom prst="rect">
            <a:avLst/>
          </a:prstGeom>
        </p:spPr>
        <p:txBody>
          <a:bodyPr vert="horz" lIns="93314" tIns="46658" rIns="93314" bIns="4665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582" y="0"/>
            <a:ext cx="4027648" cy="350124"/>
          </a:xfrm>
          <a:prstGeom prst="rect">
            <a:avLst/>
          </a:prstGeom>
        </p:spPr>
        <p:txBody>
          <a:bodyPr vert="horz" wrap="square" lIns="93314" tIns="46658" rIns="93314" bIns="4665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0895197B-EF97-4948-89AA-800EEB5035C7}" type="datetimeFigureOut">
              <a:rPr lang="en-CA"/>
              <a:pPr>
                <a:defRPr/>
              </a:pPr>
              <a:t>24/06/2014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3613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4" tIns="46658" rIns="93314" bIns="4665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848" y="3328553"/>
            <a:ext cx="7437118" cy="3154282"/>
          </a:xfrm>
          <a:prstGeom prst="rect">
            <a:avLst/>
          </a:prstGeom>
        </p:spPr>
        <p:txBody>
          <a:bodyPr vert="horz" wrap="square" lIns="93314" tIns="46658" rIns="93314" bIns="466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106"/>
            <a:ext cx="4027648" cy="350124"/>
          </a:xfrm>
          <a:prstGeom prst="rect">
            <a:avLst/>
          </a:prstGeom>
        </p:spPr>
        <p:txBody>
          <a:bodyPr vert="horz" lIns="93314" tIns="46658" rIns="93314" bIns="4665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582" y="6657106"/>
            <a:ext cx="4027648" cy="350124"/>
          </a:xfrm>
          <a:prstGeom prst="rect">
            <a:avLst/>
          </a:prstGeom>
        </p:spPr>
        <p:txBody>
          <a:bodyPr vert="horz" wrap="square" lIns="93314" tIns="46658" rIns="93314" bIns="4665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8C07871A-2B65-4C4A-8C99-A774970B3F3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40713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07871A-2B65-4C4A-8C99-A774970B3F3B}" type="slidenum">
              <a:rPr lang="en-CA" smtClean="0"/>
              <a:pPr>
                <a:defRPr/>
              </a:pPr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434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575550" y="6275388"/>
            <a:ext cx="1308100" cy="434975"/>
          </a:xfrm>
        </p:spPr>
        <p:txBody>
          <a:bodyPr vert="vert270"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3A5AFB0-8E12-4321-9C93-06C33EBB29FB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334125"/>
            <a:ext cx="3429000" cy="427038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CA9C9-B1DE-4C60-9FC8-C9F7A2784F8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334125"/>
            <a:ext cx="3429000" cy="427038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415F1-4D83-439D-8EAF-643C229EA43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86B4-C756-4F90-9AE1-864DCFBC234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2487B-1BDE-41F6-BCBA-9140726BB4C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CA0EE-3474-48CE-8F7D-9A508879E78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94E88-6560-4D96-8E62-645F721F447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4C0A7-9BD6-480B-852D-565F02BA296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2FF3F-2AC4-4E87-B83E-D5033EF4A88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D0E4A-D254-439B-8350-B5ED9B8FE14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3242C-18B5-4CF1-9A10-3144451058E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56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4">
                  <a:lumMod val="75000"/>
                </a:schemeClr>
              </a:buClr>
              <a:defRPr/>
            </a:lvl2pPr>
            <a:lvl3pPr>
              <a:buClr>
                <a:schemeClr val="accent4">
                  <a:lumMod val="75000"/>
                </a:schemeClr>
              </a:buClr>
              <a:defRPr/>
            </a:lvl3pPr>
            <a:lvl4pPr>
              <a:buClr>
                <a:schemeClr val="accent4">
                  <a:lumMod val="75000"/>
                </a:schemeClr>
              </a:buClr>
              <a:defRPr/>
            </a:lvl4pPr>
            <a:lvl5pPr>
              <a:buClr>
                <a:schemeClr val="accent4">
                  <a:lumMod val="75000"/>
                </a:schemeClr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F91E9576-F5C3-4F95-BC1A-465DCE475DB9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21471-9A32-4A88-B975-61B661CD1D5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5B3A0-1AED-47C9-8B65-B159EE3745A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970C1-BBD1-4F2D-87BE-B0EE387BEF1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2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54013-DB75-44EB-84FA-02429EF518D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1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1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334125"/>
            <a:ext cx="3429000" cy="427038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38120-861C-424C-8933-D92D28B80A2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3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7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3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7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E93EC-2586-4B18-9B31-1EA0DE33DE1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334125"/>
            <a:ext cx="3429000" cy="427038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02E89-600E-443C-8478-4BA7169E6BC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334125"/>
            <a:ext cx="3429000" cy="427038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77D27-DCC2-4910-8E68-E7BC6A49D38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334125"/>
            <a:ext cx="3429000" cy="427038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C8A45-4C93-4441-B0D3-7AD9327182A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9400" y="6334125"/>
            <a:ext cx="3429000" cy="4270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DF04108-A304-4CB0-B9AB-4E0051A62B0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63" y="0"/>
            <a:ext cx="566737" cy="4333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>
              <a:defRPr sz="2400" b="1" dirty="0" smtClean="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CA" dirty="0" smtClean="0"/>
              <a:t>        </a:t>
            </a:r>
            <a:fld id="{27747682-335C-40A7-A8E4-09FED38D019A}" type="slidenum">
              <a:rPr lang="en-CA" smtClean="0">
                <a:solidFill>
                  <a:schemeClr val="accent4">
                    <a:lumMod val="50000"/>
                  </a:schemeClr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 cap="all" spc="-60">
          <a:solidFill>
            <a:schemeClr val="accent4">
              <a:lumMod val="50000"/>
            </a:schemeClr>
          </a:solidFill>
          <a:latin typeface="+mj-lt"/>
          <a:ea typeface="ＭＳ Ｐゴシック" charset="0"/>
          <a:cs typeface="ＭＳ Ｐゴシック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accent4">
              <a:lumMod val="50000"/>
            </a:schemeClr>
          </a:solidFill>
          <a:latin typeface="+mn-lt"/>
          <a:ea typeface="ＭＳ Ｐゴシック" charset="0"/>
          <a:cs typeface="ＭＳ Ｐゴシック" charset="0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accent4">
            <a:lumMod val="75000"/>
          </a:schemeClr>
        </a:buClr>
        <a:buFont typeface="Arial" charset="0"/>
        <a:buChar char="•"/>
        <a:defRPr sz="2000" kern="1200">
          <a:solidFill>
            <a:schemeClr val="accent4">
              <a:lumMod val="50000"/>
            </a:schemeClr>
          </a:solidFill>
          <a:latin typeface="+mn-lt"/>
          <a:ea typeface="ＭＳ Ｐゴシック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4">
            <a:lumMod val="75000"/>
          </a:schemeClr>
        </a:buClr>
        <a:buFont typeface="Arial" charset="0"/>
        <a:buChar char="•"/>
        <a:defRPr kern="1200">
          <a:solidFill>
            <a:schemeClr val="accent4">
              <a:lumMod val="50000"/>
            </a:schemeClr>
          </a:solidFill>
          <a:latin typeface="+mn-lt"/>
          <a:ea typeface="ＭＳ Ｐゴシック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4">
            <a:lumMod val="75000"/>
          </a:schemeClr>
        </a:buClr>
        <a:buFont typeface="Arial" charset="0"/>
        <a:buChar char="•"/>
        <a:defRPr kern="1200">
          <a:solidFill>
            <a:schemeClr val="accent4">
              <a:lumMod val="50000"/>
            </a:schemeClr>
          </a:solidFill>
          <a:latin typeface="+mn-lt"/>
          <a:ea typeface="ＭＳ Ｐゴシック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4">
            <a:lumMod val="75000"/>
          </a:schemeClr>
        </a:buClr>
        <a:buFont typeface="Arial" charset="0"/>
        <a:buChar char="•"/>
        <a:defRPr kern="1200">
          <a:solidFill>
            <a:schemeClr val="accent4">
              <a:lumMod val="50000"/>
            </a:schemeClr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CC97C27-7A3A-4B36-B366-5A0F3047793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1" r:id="rId2"/>
    <p:sldLayoutId id="2147483970" r:id="rId3"/>
    <p:sldLayoutId id="2147483969" r:id="rId4"/>
    <p:sldLayoutId id="2147483968" r:id="rId5"/>
    <p:sldLayoutId id="2147483967" r:id="rId6"/>
    <p:sldLayoutId id="2147483966" r:id="rId7"/>
    <p:sldLayoutId id="2147483965" r:id="rId8"/>
    <p:sldLayoutId id="2147483964" r:id="rId9"/>
    <p:sldLayoutId id="2147483963" r:id="rId10"/>
    <p:sldLayoutId id="2147483962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ccompany.com/" TargetMode="External"/><Relationship Id="rId2" Type="http://schemas.openxmlformats.org/officeDocument/2006/relationships/hyperlink" Target="mailto:abccompany@abc.co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ccompany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ailchimp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tc.gc.ca/eng/casl-lcap.htm" TargetMode="External"/><Relationship Id="rId2" Type="http://schemas.openxmlformats.org/officeDocument/2006/relationships/hyperlink" Target="http://fightspam.gc.c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vidyounglaw.c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368403"/>
            <a:ext cx="8315375" cy="2978514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sz="3200" b="1" kern="0" cap="none" spc="0" dirty="0">
                <a:solidFill>
                  <a:srgbClr val="164476"/>
                </a:solidFill>
                <a:latin typeface="Arial"/>
                <a:cs typeface="Arial"/>
              </a:rPr>
              <a:t>Demystifying Canada’s New Anti-Spam Law for </a:t>
            </a:r>
            <a:r>
              <a:rPr lang="en-US" sz="3200" b="1" kern="0" cap="none" spc="0" dirty="0" smtClean="0">
                <a:solidFill>
                  <a:srgbClr val="164476"/>
                </a:solidFill>
                <a:latin typeface="Arial"/>
                <a:cs typeface="Arial"/>
              </a:rPr>
              <a:t>Charities and Non-Profits</a:t>
            </a:r>
            <a:r>
              <a:rPr lang="en-US" sz="3200" b="1" kern="0" cap="none" spc="0" dirty="0">
                <a:solidFill>
                  <a:srgbClr val="164476"/>
                </a:solidFill>
                <a:latin typeface="Arial"/>
                <a:cs typeface="Arial"/>
              </a:rPr>
              <a:t/>
            </a:r>
            <a:br>
              <a:rPr lang="en-US" sz="3200" b="1" kern="0" cap="none" spc="0" dirty="0">
                <a:solidFill>
                  <a:srgbClr val="164476"/>
                </a:solidFill>
                <a:latin typeface="Arial"/>
                <a:cs typeface="Arial"/>
              </a:rPr>
            </a:br>
            <a:r>
              <a:rPr lang="en-US" sz="3200" b="1" kern="0" cap="none" spc="0" dirty="0">
                <a:solidFill>
                  <a:srgbClr val="164476"/>
                </a:solidFill>
                <a:latin typeface="Arial"/>
                <a:cs typeface="Arial"/>
              </a:rPr>
              <a:t/>
            </a:r>
            <a:br>
              <a:rPr lang="en-US" sz="3200" b="1" kern="0" cap="none" spc="0" dirty="0">
                <a:solidFill>
                  <a:srgbClr val="164476"/>
                </a:solidFill>
                <a:latin typeface="Arial"/>
                <a:cs typeface="Arial"/>
              </a:rPr>
            </a:br>
            <a:r>
              <a:rPr lang="en-US" sz="3200" b="1" kern="0" cap="none" spc="0" dirty="0" smtClean="0">
                <a:solidFill>
                  <a:srgbClr val="164476"/>
                </a:solidFill>
                <a:latin typeface="Arial"/>
                <a:cs typeface="Arial"/>
              </a:rPr>
              <a:t/>
            </a:r>
            <a:br>
              <a:rPr lang="en-US" sz="3200" b="1" kern="0" cap="none" spc="0" dirty="0" smtClean="0">
                <a:solidFill>
                  <a:srgbClr val="164476"/>
                </a:solidFill>
                <a:latin typeface="Arial"/>
                <a:cs typeface="Arial"/>
              </a:rPr>
            </a:br>
            <a:r>
              <a:rPr lang="en-US" sz="2800" b="1" kern="0" cap="none" spc="0" dirty="0" smtClean="0">
                <a:solidFill>
                  <a:srgbClr val="164476"/>
                </a:solidFill>
                <a:latin typeface="Arial"/>
                <a:cs typeface="Arial"/>
              </a:rPr>
              <a:t>Capacity Waterloo Region Seminar</a:t>
            </a:r>
            <a:endParaRPr lang="en-US" sz="2800" b="1" kern="0" cap="none" spc="0" dirty="0">
              <a:solidFill>
                <a:srgbClr val="164476"/>
              </a:solidFill>
              <a:latin typeface="Arial"/>
              <a:cs typeface="Arial"/>
            </a:endParaRPr>
          </a:p>
        </p:txBody>
      </p:sp>
      <p:pic>
        <p:nvPicPr>
          <p:cNvPr id="5" name="Content Placeholder 4" descr="Screen Shot 2014-02-06 at 3.41.41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8" b="967"/>
          <a:stretch/>
        </p:blipFill>
        <p:spPr>
          <a:xfrm>
            <a:off x="5826125" y="6076544"/>
            <a:ext cx="3095625" cy="769788"/>
          </a:xfrm>
        </p:spPr>
      </p:pic>
      <p:sp>
        <p:nvSpPr>
          <p:cNvPr id="8" name="TextBox 7"/>
          <p:cNvSpPr txBox="1"/>
          <p:nvPr/>
        </p:nvSpPr>
        <p:spPr>
          <a:xfrm>
            <a:off x="457199" y="5205878"/>
            <a:ext cx="5064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Thursday, June 26, 2014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04790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</a:rPr>
              <a:t>Example – </a:t>
            </a:r>
            <a:br>
              <a:rPr lang="en-US" sz="3200" b="1" dirty="0" smtClean="0">
                <a:latin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</a:rPr>
              <a:t>sender contact information and unsubscribe</a:t>
            </a:r>
            <a:endParaRPr lang="en-US" sz="3200" b="1" dirty="0"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1800" dirty="0"/>
              <a:t>	</a:t>
            </a:r>
            <a:r>
              <a:rPr lang="en-CA" sz="2400" dirty="0" smtClean="0"/>
              <a:t>You </a:t>
            </a:r>
            <a:r>
              <a:rPr lang="en-CA" sz="2400" dirty="0"/>
              <a:t>are receiving this email because you have subscribed for our monthly e-newsletter.  If you no longer wish to receive these emails, click </a:t>
            </a:r>
            <a:r>
              <a:rPr lang="en-CA" sz="2400" i="1" u="sng" dirty="0"/>
              <a:t>here</a:t>
            </a:r>
            <a:r>
              <a:rPr lang="en-CA" sz="2400" dirty="0"/>
              <a:t>, or </a:t>
            </a:r>
            <a:r>
              <a:rPr lang="en-CA" sz="2400" i="1" u="sng" dirty="0"/>
              <a:t>Contact Us</a:t>
            </a:r>
            <a:r>
              <a:rPr lang="en-CA" sz="2400" dirty="0" smtClean="0"/>
              <a:t>.</a:t>
            </a:r>
          </a:p>
          <a:p>
            <a:endParaRPr lang="en-CA" sz="2400" dirty="0"/>
          </a:p>
          <a:p>
            <a:r>
              <a:rPr lang="en-CA" sz="2400" dirty="0" smtClean="0"/>
              <a:t>	Contact us at: Ontario </a:t>
            </a:r>
            <a:r>
              <a:rPr lang="en-CA" sz="2400" dirty="0" err="1" smtClean="0"/>
              <a:t>Nonprofit</a:t>
            </a:r>
            <a:r>
              <a:rPr lang="en-CA" sz="2400" dirty="0" smtClean="0"/>
              <a:t> Network</a:t>
            </a:r>
          </a:p>
          <a:p>
            <a:r>
              <a:rPr lang="en-CA" sz="2400" dirty="0"/>
              <a:t>	</a:t>
            </a:r>
            <a:r>
              <a:rPr lang="en-CA" sz="2400" dirty="0" smtClean="0"/>
              <a:t>		      720 Bathurst Street, Ste. 405</a:t>
            </a:r>
          </a:p>
          <a:p>
            <a:r>
              <a:rPr lang="en-CA" sz="2400" dirty="0"/>
              <a:t>	</a:t>
            </a:r>
            <a:r>
              <a:rPr lang="en-CA" sz="2400" dirty="0" smtClean="0"/>
              <a:t>		      416-642-5786</a:t>
            </a:r>
          </a:p>
          <a:p>
            <a:r>
              <a:rPr lang="en-CA" sz="2400" dirty="0"/>
              <a:t>	</a:t>
            </a:r>
            <a:r>
              <a:rPr lang="en-CA" sz="2400" dirty="0" smtClean="0"/>
              <a:t>		      email: </a:t>
            </a:r>
            <a:r>
              <a:rPr lang="en-CA" sz="2400" dirty="0" err="1" smtClean="0"/>
              <a:t>cathy@the</a:t>
            </a:r>
            <a:r>
              <a:rPr lang="en-CA" sz="2400" dirty="0" smtClean="0"/>
              <a:t> onn.ca</a:t>
            </a:r>
            <a:endParaRPr lang="en-US" sz="24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E9576-F5C3-4F95-BC1A-465DCE475DB9}" type="slidenum">
              <a:rPr lang="en-CA" smtClean="0"/>
              <a:pPr>
                <a:defRPr/>
              </a:pPr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1620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77D27-DCC2-4910-8E68-E7BC6A49D385}" type="slidenum">
              <a:rPr lang="en-CA" smtClean="0"/>
              <a:pPr>
                <a:defRPr/>
              </a:pPr>
              <a:t>11</a:t>
            </a:fld>
            <a:endParaRPr lang="en-CA"/>
          </a:p>
        </p:txBody>
      </p:sp>
      <p:pic>
        <p:nvPicPr>
          <p:cNvPr id="3" name="Picture 2" descr="Headwaters- Options to unsubscribe (Constant Contact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" y="0"/>
            <a:ext cx="91250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08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400"/>
            <a:ext cx="8120063" cy="833252"/>
          </a:xfrm>
        </p:spPr>
        <p:txBody>
          <a:bodyPr/>
          <a:lstStyle/>
          <a:p>
            <a:r>
              <a:rPr lang="en-US" dirty="0" smtClean="0"/>
              <a:t>unsubscribe with options -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E9576-F5C3-4F95-BC1A-465DCE475DB9}" type="slidenum">
              <a:rPr lang="en-CA" smtClean="0"/>
              <a:pPr>
                <a:defRPr/>
              </a:pPr>
              <a:t>12</a:t>
            </a:fld>
            <a:endParaRPr lang="en-CA" dirty="0"/>
          </a:p>
        </p:txBody>
      </p:sp>
      <p:pic>
        <p:nvPicPr>
          <p:cNvPr id="5" name="Picture 5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46" y="1269836"/>
            <a:ext cx="7760216" cy="4843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593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56400" cy="678873"/>
          </a:xfrm>
        </p:spPr>
        <p:txBody>
          <a:bodyPr/>
          <a:lstStyle/>
          <a:p>
            <a:r>
              <a:rPr lang="en-US" dirty="0" smtClean="0"/>
              <a:t>CEM footer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3782"/>
            <a:ext cx="7620000" cy="4962381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CA" altLang="en-US" dirty="0"/>
              <a:t>Information to include:</a:t>
            </a:r>
          </a:p>
          <a:p>
            <a:pPr>
              <a:buClrTx/>
              <a:buFontTx/>
              <a:buChar char="•"/>
            </a:pPr>
            <a:r>
              <a:rPr lang="en-CA" altLang="en-US" dirty="0"/>
              <a:t>State why/how the recipient is receiving the message</a:t>
            </a:r>
          </a:p>
          <a:p>
            <a:pPr>
              <a:buClrTx/>
              <a:buFontTx/>
              <a:buChar char="•"/>
            </a:pPr>
            <a:r>
              <a:rPr lang="en-CA" altLang="en-US" dirty="0"/>
              <a:t>Sender by legal name and brand name (the name by which sender carries on business)</a:t>
            </a:r>
          </a:p>
          <a:p>
            <a:pPr>
              <a:buClrTx/>
              <a:buFontTx/>
              <a:buChar char="•"/>
            </a:pPr>
            <a:r>
              <a:rPr lang="en-CA" altLang="en-US" dirty="0"/>
              <a:t>Sender mailing address and one of an email address, web address or telephone number</a:t>
            </a:r>
          </a:p>
          <a:p>
            <a:pPr>
              <a:buClrTx/>
              <a:buFontTx/>
              <a:buChar char="•"/>
            </a:pPr>
            <a:r>
              <a:rPr lang="en-CA" altLang="en-US" dirty="0"/>
              <a:t>Unsubscribe mechanism</a:t>
            </a:r>
          </a:p>
          <a:p>
            <a:pPr>
              <a:buFont typeface="Arial" panose="020B0604020202020204" pitchFamily="34" charset="0"/>
              <a:buNone/>
            </a:pPr>
            <a:r>
              <a:rPr lang="en-CA" altLang="en-US" dirty="0" smtClean="0"/>
              <a:t>Other </a:t>
            </a:r>
            <a:r>
              <a:rPr lang="en-CA" altLang="en-US" dirty="0"/>
              <a:t>considerations: </a:t>
            </a:r>
          </a:p>
          <a:p>
            <a:pPr>
              <a:buClrTx/>
              <a:buFontTx/>
              <a:buChar char="•"/>
            </a:pPr>
            <a:r>
              <a:rPr lang="en-CA" altLang="en-US" dirty="0"/>
              <a:t>Links to sender’s online privacy policy and website legal terms </a:t>
            </a:r>
          </a:p>
          <a:p>
            <a:pPr>
              <a:buClrTx/>
              <a:buFontTx/>
              <a:buChar char="•"/>
            </a:pPr>
            <a:r>
              <a:rPr lang="en-CA" altLang="en-US" dirty="0"/>
              <a:t>Trademark legend</a:t>
            </a:r>
          </a:p>
          <a:p>
            <a:pPr>
              <a:buClrTx/>
              <a:buFontTx/>
              <a:buChar char="•"/>
            </a:pPr>
            <a:r>
              <a:rPr lang="en-CA" altLang="en-US" dirty="0"/>
              <a:t>Copyright notice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E9576-F5C3-4F95-BC1A-465DCE475DB9}" type="slidenum">
              <a:rPr lang="en-CA" smtClean="0"/>
              <a:pPr>
                <a:defRPr/>
              </a:pPr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386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56400" cy="785751"/>
          </a:xfrm>
        </p:spPr>
        <p:txBody>
          <a:bodyPr/>
          <a:lstStyle/>
          <a:p>
            <a:r>
              <a:rPr lang="en-US" dirty="0" err="1" smtClean="0"/>
              <a:t>Cem</a:t>
            </a:r>
            <a:r>
              <a:rPr lang="en-US" dirty="0" smtClean="0"/>
              <a:t> footer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6292"/>
            <a:ext cx="7620000" cy="462987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CA" altLang="en-US" dirty="0"/>
              <a:t>You are receiving this email because </a:t>
            </a:r>
            <a:r>
              <a:rPr lang="en-CA" altLang="en-US" i="1" dirty="0"/>
              <a:t>[you previously agreed to receive information about the ABC Company ® rewards program and other information that may interest you].</a:t>
            </a:r>
            <a:r>
              <a:rPr lang="en-CA" altLang="en-US" dirty="0"/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en-CA" altLang="en-US" dirty="0"/>
              <a:t>	To ensure you receive future emails from us, please add  </a:t>
            </a:r>
            <a:r>
              <a:rPr lang="en-CA" altLang="en-US" i="1" dirty="0">
                <a:hlinkClick r:id="rId2"/>
              </a:rPr>
              <a:t>abccompany@abc.com</a:t>
            </a:r>
            <a:r>
              <a:rPr lang="en-CA" altLang="en-US" i="1" dirty="0"/>
              <a:t> </a:t>
            </a:r>
            <a:r>
              <a:rPr lang="en-CA" altLang="en-US" dirty="0"/>
              <a:t>to your address book. </a:t>
            </a:r>
          </a:p>
          <a:p>
            <a:pPr>
              <a:buFont typeface="Arial" panose="020B0604020202020204" pitchFamily="34" charset="0"/>
              <a:buNone/>
            </a:pPr>
            <a:endParaRPr lang="en-CA" altLang="en-US" dirty="0"/>
          </a:p>
          <a:p>
            <a:pPr>
              <a:buFont typeface="Arial" panose="020B0604020202020204" pitchFamily="34" charset="0"/>
              <a:buNone/>
            </a:pPr>
            <a:r>
              <a:rPr lang="en-CA" altLang="en-US" dirty="0"/>
              <a:t>	To unsubscribe from future email communication, please </a:t>
            </a:r>
            <a:r>
              <a:rPr lang="en-CA" altLang="en-US" u="sng" dirty="0"/>
              <a:t>click here</a:t>
            </a:r>
            <a:r>
              <a:rPr lang="en-CA" altLang="en-US" dirty="0"/>
              <a:t>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ABC Company Inc., 100 </a:t>
            </a:r>
            <a:r>
              <a:rPr lang="en-US" altLang="en-US" dirty="0" err="1"/>
              <a:t>Yonge</a:t>
            </a:r>
            <a:r>
              <a:rPr lang="en-US" altLang="en-US" dirty="0"/>
              <a:t> Street, Suite 100, Toronto, ON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</a:t>
            </a:r>
            <a:r>
              <a:rPr lang="en-US" altLang="en-US" dirty="0">
                <a:hlinkClick r:id="rId3"/>
              </a:rPr>
              <a:t>www.abccompany.com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E9576-F5C3-4F95-BC1A-465DCE475DB9}" type="slidenum">
              <a:rPr lang="en-CA" smtClean="0"/>
              <a:pPr>
                <a:defRPr/>
              </a:pPr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4944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03225"/>
            <a:ext cx="8464550" cy="13716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/>
                <a:cs typeface="Arial"/>
                <a:sym typeface="Arial Bold" pitchFamily="34" charset="0"/>
              </a:rPr>
              <a:t>Express </a:t>
            </a:r>
            <a:r>
              <a:rPr lang="en-US" sz="3200" b="1" dirty="0">
                <a:latin typeface="Arial"/>
                <a:cs typeface="Arial"/>
                <a:sym typeface="Arial Bold" pitchFamily="34" charset="0"/>
              </a:rPr>
              <a:t>Consent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17600"/>
            <a:ext cx="8120063" cy="4373563"/>
          </a:xfrm>
        </p:spPr>
        <p:txBody>
          <a:bodyPr/>
          <a:lstStyle/>
          <a:p>
            <a:pPr marL="301625" indent="-301625" eaLnBrk="1" hangingPunct="1">
              <a:spcBef>
                <a:spcPct val="0"/>
              </a:spcBef>
              <a:buClr>
                <a:srgbClr val="E23B30"/>
              </a:buClr>
            </a:pPr>
            <a:r>
              <a:rPr lang="en-US" sz="1700" dirty="0">
                <a:latin typeface="Arial"/>
                <a:cs typeface="Arial"/>
              </a:rPr>
              <a:t>“Express consent” </a:t>
            </a:r>
            <a:r>
              <a:rPr lang="en-US" sz="1700" dirty="0" smtClean="0">
                <a:latin typeface="Arial"/>
                <a:cs typeface="Arial"/>
              </a:rPr>
              <a:t>is not </a:t>
            </a:r>
            <a:r>
              <a:rPr lang="en-US" sz="1700" dirty="0">
                <a:latin typeface="Arial"/>
                <a:cs typeface="Arial"/>
              </a:rPr>
              <a:t>defined in CASL, but must be a positive (i.e. opt-in) </a:t>
            </a:r>
            <a:r>
              <a:rPr lang="en-US" sz="1700" dirty="0" smtClean="0">
                <a:latin typeface="Arial"/>
                <a:cs typeface="Arial"/>
              </a:rPr>
              <a:t>act whereby a person consents to receive CEMs for a stated purpose</a:t>
            </a:r>
          </a:p>
          <a:p>
            <a:pPr marL="301625" indent="-301625" eaLnBrk="1" hangingPunct="1">
              <a:spcBef>
                <a:spcPct val="0"/>
              </a:spcBef>
              <a:buClr>
                <a:srgbClr val="E23B30"/>
              </a:buClr>
            </a:pPr>
            <a:r>
              <a:rPr lang="en-US" sz="1700" dirty="0">
                <a:latin typeface="Arial"/>
                <a:cs typeface="Arial"/>
              </a:rPr>
              <a:t>	</a:t>
            </a:r>
            <a:endParaRPr lang="en-US" sz="1700" dirty="0" smtClean="0">
              <a:latin typeface="Arial"/>
              <a:cs typeface="Arial"/>
            </a:endParaRPr>
          </a:p>
          <a:p>
            <a:pPr marL="301625" indent="-301625" eaLnBrk="1" hangingPunct="1">
              <a:spcBef>
                <a:spcPct val="0"/>
              </a:spcBef>
              <a:buClr>
                <a:srgbClr val="E23B30"/>
              </a:buClr>
            </a:pPr>
            <a:r>
              <a:rPr lang="en-US" sz="1700" dirty="0">
                <a:latin typeface="Arial"/>
                <a:cs typeface="Arial"/>
              </a:rPr>
              <a:t>	</a:t>
            </a:r>
            <a:r>
              <a:rPr lang="en-US" sz="1700" dirty="0" smtClean="0">
                <a:latin typeface="Arial"/>
                <a:cs typeface="Arial"/>
              </a:rPr>
              <a:t>Existing consents continue to be valid </a:t>
            </a:r>
          </a:p>
          <a:p>
            <a:pPr marL="301625" indent="-301625" eaLnBrk="1" hangingPunct="1">
              <a:spcBef>
                <a:spcPts val="1000"/>
              </a:spcBef>
              <a:buClr>
                <a:srgbClr val="E23B30"/>
              </a:buClr>
            </a:pPr>
            <a:r>
              <a:rPr lang="en-US" sz="1700" dirty="0">
                <a:latin typeface="Arial"/>
                <a:cs typeface="Arial"/>
              </a:rPr>
              <a:t>	</a:t>
            </a:r>
            <a:r>
              <a:rPr lang="en-US" sz="1700" dirty="0" smtClean="0">
                <a:latin typeface="Arial"/>
                <a:cs typeface="Arial"/>
              </a:rPr>
              <a:t>May </a:t>
            </a:r>
            <a:r>
              <a:rPr lang="en-US" sz="1700" dirty="0">
                <a:latin typeface="Arial"/>
                <a:cs typeface="Arial"/>
              </a:rPr>
              <a:t>be either oral or in writing. </a:t>
            </a:r>
            <a:r>
              <a:rPr lang="en-US" sz="1700" dirty="0" smtClean="0">
                <a:latin typeface="Arial"/>
                <a:cs typeface="Arial"/>
              </a:rPr>
              <a:t> </a:t>
            </a:r>
          </a:p>
          <a:p>
            <a:pPr lvl="1" eaLnBrk="1" hangingPunct="1">
              <a:spcBef>
                <a:spcPts val="1000"/>
              </a:spcBef>
            </a:pPr>
            <a:r>
              <a:rPr lang="en-US" sz="1700" dirty="0" smtClean="0">
                <a:latin typeface="Arial"/>
                <a:cs typeface="Arial"/>
              </a:rPr>
              <a:t>Best practice: if it can be verified by an independent third party or an audio recording of consent is maintained</a:t>
            </a:r>
            <a:endParaRPr lang="en-US" sz="1700" dirty="0">
              <a:latin typeface="Arial"/>
              <a:cs typeface="Arial"/>
              <a:sym typeface="Arial Bold" pitchFamily="34" charset="0"/>
            </a:endParaRPr>
          </a:p>
          <a:p>
            <a:pPr marL="274637" lvl="1" indent="0" eaLnBrk="1" hangingPunct="1">
              <a:spcBef>
                <a:spcPts val="1000"/>
              </a:spcBef>
              <a:buNone/>
            </a:pPr>
            <a:endParaRPr lang="en-US" sz="1700" b="1" dirty="0" smtClean="0">
              <a:latin typeface="Arial"/>
              <a:cs typeface="Arial"/>
              <a:sym typeface="Arial Bold" pitchFamily="34" charset="0"/>
            </a:endParaRPr>
          </a:p>
          <a:p>
            <a:pPr marL="274637" lvl="1" indent="0" eaLnBrk="1" hangingPunct="1">
              <a:spcBef>
                <a:spcPts val="1000"/>
              </a:spcBef>
              <a:buNone/>
            </a:pPr>
            <a:r>
              <a:rPr lang="en-US" sz="1700" b="1" dirty="0" smtClean="0">
                <a:latin typeface="Arial"/>
                <a:cs typeface="Arial"/>
                <a:sym typeface="Arial Bold" pitchFamily="34" charset="0"/>
              </a:rPr>
              <a:t>No bundling (CRTC comment)</a:t>
            </a:r>
            <a:r>
              <a:rPr lang="en-US" sz="1700" dirty="0" smtClean="0">
                <a:latin typeface="Arial"/>
                <a:cs typeface="Arial"/>
              </a:rPr>
              <a:t>: request </a:t>
            </a:r>
            <a:r>
              <a:rPr lang="en-US" sz="1700" dirty="0">
                <a:latin typeface="Arial"/>
                <a:cs typeface="Arial"/>
              </a:rPr>
              <a:t>for consent </a:t>
            </a:r>
            <a:r>
              <a:rPr lang="en-US" sz="1700" dirty="0" smtClean="0">
                <a:latin typeface="Arial"/>
                <a:cs typeface="Arial"/>
              </a:rPr>
              <a:t>must </a:t>
            </a:r>
            <a:r>
              <a:rPr lang="en-US" sz="1700" dirty="0">
                <a:latin typeface="Arial"/>
                <a:cs typeface="Arial"/>
              </a:rPr>
              <a:t>not be subsumed in, or bundled </a:t>
            </a:r>
            <a:r>
              <a:rPr lang="en-US" sz="1700" dirty="0" smtClean="0">
                <a:latin typeface="Arial"/>
                <a:cs typeface="Arial"/>
              </a:rPr>
              <a:t>with other general provisions– not clear whether/in what circumstances request for consent can be included in another document (e.g. an application form) without an opt-out readily available – i.e. as part of the application, you are consenting to receiving emails</a:t>
            </a:r>
          </a:p>
          <a:p>
            <a:pPr marL="301625" indent="-301625" eaLnBrk="1" hangingPunct="1">
              <a:spcBef>
                <a:spcPts val="1200"/>
              </a:spcBef>
              <a:buFont typeface="Courier New" pitchFamily="49" charset="0"/>
              <a:buChar char="o"/>
            </a:pPr>
            <a:endParaRPr lang="en-US" sz="1700" dirty="0">
              <a:latin typeface="Arial"/>
              <a:cs typeface="Arial"/>
            </a:endParaRPr>
          </a:p>
          <a:p>
            <a:endParaRPr lang="en-US" sz="17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E9576-F5C3-4F95-BC1A-465DCE475DB9}" type="slidenum">
              <a:rPr lang="en-CA" smtClean="0"/>
              <a:pPr>
                <a:defRPr/>
              </a:pPr>
              <a:t>15</a:t>
            </a:fld>
            <a:endParaRPr lang="en-CA" dirty="0"/>
          </a:p>
        </p:txBody>
      </p:sp>
      <p:pic>
        <p:nvPicPr>
          <p:cNvPr id="5" name="Content Placeholder 4" descr="Screen Shot 2014-02-06 at 3.41.4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8" b="967"/>
          <a:stretch/>
        </p:blipFill>
        <p:spPr bwMode="auto">
          <a:xfrm>
            <a:off x="5826125" y="6076544"/>
            <a:ext cx="3095625" cy="76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643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756400" cy="1371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385213"/>
                </a:solidFill>
                <a:latin typeface="Arial"/>
                <a:cs typeface="Arial"/>
                <a:sym typeface="Arial Bold" pitchFamily="34" charset="0"/>
              </a:rPr>
              <a:t>Express Consent (cont.)</a:t>
            </a:r>
            <a:r>
              <a:rPr lang="en-US" b="1" dirty="0">
                <a:solidFill>
                  <a:srgbClr val="385213"/>
                </a:solidFill>
                <a:latin typeface="Arial"/>
                <a:cs typeface="Arial"/>
                <a:sym typeface="Arial Bold" pitchFamily="34" charset="0"/>
              </a:rPr>
              <a:t/>
            </a:r>
            <a:br>
              <a:rPr lang="en-US" b="1" dirty="0">
                <a:solidFill>
                  <a:srgbClr val="385213"/>
                </a:solidFill>
                <a:latin typeface="Arial"/>
                <a:cs typeface="Arial"/>
                <a:sym typeface="Arial Bold" pitchFamily="34" charset="0"/>
              </a:rPr>
            </a:br>
            <a:endParaRPr lang="en-US" b="1" dirty="0">
              <a:solidFill>
                <a:srgbClr val="385213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2725"/>
            <a:ext cx="7620000" cy="4373563"/>
          </a:xfrm>
        </p:spPr>
        <p:txBody>
          <a:bodyPr/>
          <a:lstStyle/>
          <a:p>
            <a:pPr marL="592138" lvl="1" indent="-592138" eaLnBrk="1" hangingPunct="1">
              <a:spcBef>
                <a:spcPct val="0"/>
              </a:spcBef>
              <a:buFontTx/>
              <a:buNone/>
            </a:pPr>
            <a:r>
              <a:rPr lang="en-US" dirty="0">
                <a:latin typeface="Arial"/>
                <a:cs typeface="Arial"/>
              </a:rPr>
              <a:t>	 </a:t>
            </a:r>
          </a:p>
          <a:p>
            <a:pPr marL="423863" indent="-423863" eaLnBrk="1" hangingPunct="1">
              <a:spcBef>
                <a:spcPts val="600"/>
              </a:spcBef>
              <a:buClr>
                <a:srgbClr val="E23B30"/>
              </a:buClr>
            </a:pPr>
            <a:r>
              <a:rPr lang="en-US" b="0" dirty="0">
                <a:latin typeface="Arial"/>
                <a:cs typeface="Arial"/>
              </a:rPr>
              <a:t>Only need to obtain consent once </a:t>
            </a:r>
            <a:r>
              <a:rPr lang="en-US" b="0" dirty="0" smtClean="0">
                <a:latin typeface="Arial"/>
                <a:cs typeface="Arial"/>
              </a:rPr>
              <a:t>and, </a:t>
            </a:r>
            <a:r>
              <a:rPr lang="en-US" b="0" dirty="0">
                <a:latin typeface="Arial"/>
                <a:cs typeface="Arial"/>
              </a:rPr>
              <a:t>unless revoked, the consent remains valid</a:t>
            </a:r>
          </a:p>
          <a:p>
            <a:pPr marL="423863" indent="-423863" eaLnBrk="1" hangingPunct="1">
              <a:spcBef>
                <a:spcPts val="1200"/>
              </a:spcBef>
              <a:buClr>
                <a:srgbClr val="E23B30"/>
              </a:buClr>
            </a:pPr>
            <a:r>
              <a:rPr lang="en-US" b="0" dirty="0">
                <a:latin typeface="Arial"/>
                <a:cs typeface="Arial"/>
              </a:rPr>
              <a:t>No </a:t>
            </a:r>
            <a:r>
              <a:rPr lang="en-US" b="0" dirty="0" smtClean="0">
                <a:latin typeface="Arial"/>
                <a:cs typeface="Arial"/>
              </a:rPr>
              <a:t>legal requirement </a:t>
            </a:r>
            <a:r>
              <a:rPr lang="en-US" b="0" dirty="0">
                <a:latin typeface="Arial"/>
                <a:cs typeface="Arial"/>
              </a:rPr>
              <a:t>to provide receipt of consent </a:t>
            </a:r>
            <a:r>
              <a:rPr lang="en-US" b="0" dirty="0" smtClean="0">
                <a:latin typeface="Arial"/>
                <a:cs typeface="Arial"/>
              </a:rPr>
              <a:t>(although it can be considered a best practice – provides evidence that consent was received and reconfirms recipient’s intent)</a:t>
            </a:r>
            <a:endParaRPr lang="en-US" b="0" dirty="0">
              <a:latin typeface="Arial"/>
              <a:cs typeface="Arial"/>
            </a:endParaRPr>
          </a:p>
          <a:p>
            <a:pPr marL="423863" indent="-423863" eaLnBrk="1" hangingPunct="1">
              <a:spcBef>
                <a:spcPts val="1200"/>
              </a:spcBef>
              <a:buClr>
                <a:srgbClr val="E23B30"/>
              </a:buClr>
            </a:pPr>
            <a:r>
              <a:rPr lang="en-US" b="0" dirty="0">
                <a:latin typeface="Arial"/>
                <a:cs typeface="Arial"/>
              </a:rPr>
              <a:t>Requests for consent made </a:t>
            </a:r>
            <a:r>
              <a:rPr lang="en-US" b="0" dirty="0">
                <a:latin typeface="Arial"/>
                <a:cs typeface="Arial"/>
                <a:sym typeface="Arial Bold" pitchFamily="34" charset="0"/>
              </a:rPr>
              <a:t>prior to the CASL in-force date</a:t>
            </a:r>
            <a:r>
              <a:rPr lang="en-US" b="0" dirty="0">
                <a:latin typeface="Arial"/>
                <a:cs typeface="Arial"/>
              </a:rPr>
              <a:t> do not need to comply with the </a:t>
            </a:r>
            <a:r>
              <a:rPr lang="en-US" b="0" dirty="0" smtClean="0">
                <a:latin typeface="Arial"/>
                <a:cs typeface="Arial"/>
              </a:rPr>
              <a:t>Act’s specific </a:t>
            </a:r>
            <a:r>
              <a:rPr lang="en-US" b="0" dirty="0">
                <a:latin typeface="Arial"/>
                <a:cs typeface="Arial"/>
              </a:rPr>
              <a:t>form and content requirements but would still need </a:t>
            </a:r>
            <a:r>
              <a:rPr lang="en-US" b="0" dirty="0" smtClean="0">
                <a:latin typeface="Arial"/>
                <a:cs typeface="Arial"/>
              </a:rPr>
              <a:t>to represent </a:t>
            </a:r>
            <a:r>
              <a:rPr lang="en-US" b="0" dirty="0">
                <a:latin typeface="Arial"/>
                <a:cs typeface="Arial"/>
              </a:rPr>
              <a:t>“express consent”</a:t>
            </a:r>
          </a:p>
          <a:p>
            <a:pPr marL="592138" lvl="1" indent="-592138" eaLnBrk="1" hangingPunct="1">
              <a:spcBef>
                <a:spcPts val="1200"/>
              </a:spcBef>
              <a:buFontTx/>
              <a:buNone/>
            </a:pPr>
            <a:endParaRPr lang="en-US" dirty="0">
              <a:latin typeface="Arial"/>
              <a:cs typeface="Arial"/>
            </a:endParaRPr>
          </a:p>
          <a:p>
            <a:endParaRPr lang="en-US" b="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E9576-F5C3-4F95-BC1A-465DCE475DB9}" type="slidenum">
              <a:rPr lang="en-CA" smtClean="0"/>
              <a:pPr>
                <a:defRPr/>
              </a:pPr>
              <a:t>16</a:t>
            </a:fld>
            <a:endParaRPr lang="en-CA" dirty="0"/>
          </a:p>
        </p:txBody>
      </p:sp>
      <p:pic>
        <p:nvPicPr>
          <p:cNvPr id="5" name="Content Placeholder 4" descr="Screen Shot 2014-02-06 at 3.41.4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8" b="967"/>
          <a:stretch/>
        </p:blipFill>
        <p:spPr bwMode="auto">
          <a:xfrm>
            <a:off x="5826125" y="6076544"/>
            <a:ext cx="3095625" cy="76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932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/>
                <a:cs typeface="Arial"/>
                <a:sym typeface="Arial Bold" pitchFamily="34" charset="0"/>
              </a:rPr>
              <a:t>Requests for </a:t>
            </a:r>
            <a:r>
              <a:rPr lang="en-US" b="1" dirty="0" smtClean="0">
                <a:latin typeface="Arial"/>
                <a:cs typeface="Arial"/>
                <a:sym typeface="Arial Bold" pitchFamily="34" charset="0"/>
              </a:rPr>
              <a:t>Consent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100"/>
            <a:ext cx="7620000" cy="4373563"/>
          </a:xfrm>
        </p:spPr>
        <p:txBody>
          <a:bodyPr/>
          <a:lstStyle/>
          <a:p>
            <a:pPr marL="423863" indent="-423863" eaLnBrk="1" hangingPunct="1">
              <a:spcBef>
                <a:spcPct val="0"/>
              </a:spcBef>
              <a:buClr>
                <a:srgbClr val="E23B30"/>
              </a:buClr>
            </a:pPr>
            <a:endParaRPr lang="en-US" dirty="0">
              <a:latin typeface="Arial"/>
              <a:cs typeface="Arial"/>
            </a:endParaRPr>
          </a:p>
          <a:p>
            <a:pPr marL="423863" indent="-423863" eaLnBrk="1" hangingPunct="1">
              <a:spcBef>
                <a:spcPts val="1200"/>
              </a:spcBef>
              <a:buClr>
                <a:srgbClr val="E23B30"/>
              </a:buClr>
            </a:pPr>
            <a:r>
              <a:rPr lang="en-US" sz="2400" dirty="0" smtClean="0">
                <a:latin typeface="Arial"/>
                <a:cs typeface="Arial"/>
              </a:rPr>
              <a:t>Note:  a request for consent made after July 1 is a CEM</a:t>
            </a:r>
          </a:p>
          <a:p>
            <a:pPr marL="423863" indent="-423863" eaLnBrk="1" hangingPunct="1">
              <a:spcBef>
                <a:spcPts val="1200"/>
              </a:spcBef>
              <a:buClr>
                <a:srgbClr val="E23B30"/>
              </a:buClr>
            </a:pPr>
            <a:r>
              <a:rPr lang="en-US" sz="2400" dirty="0" smtClean="0">
                <a:latin typeface="Arial"/>
                <a:cs typeface="Arial"/>
              </a:rPr>
              <a:t>The </a:t>
            </a:r>
            <a:r>
              <a:rPr lang="en-US" sz="2400" dirty="0">
                <a:latin typeface="Arial"/>
                <a:cs typeface="Arial"/>
              </a:rPr>
              <a:t>request must include</a:t>
            </a:r>
            <a:r>
              <a:rPr lang="en-US" sz="2400" dirty="0" smtClean="0">
                <a:latin typeface="Arial"/>
                <a:cs typeface="Arial"/>
              </a:rPr>
              <a:t>:</a:t>
            </a:r>
            <a:endParaRPr lang="en-US" sz="1800" dirty="0" smtClean="0">
              <a:latin typeface="Arial"/>
              <a:cs typeface="Arial"/>
            </a:endParaRPr>
          </a:p>
          <a:p>
            <a:pPr marL="823913" lvl="1" indent="-461963" eaLnBrk="1" hangingPunct="1">
              <a:spcBef>
                <a:spcPts val="600"/>
              </a:spcBef>
              <a:buClr>
                <a:srgbClr val="E23B30"/>
              </a:buClr>
            </a:pPr>
            <a:r>
              <a:rPr lang="en-US" sz="1800" dirty="0" smtClean="0">
                <a:latin typeface="Arial"/>
                <a:cs typeface="Arial"/>
              </a:rPr>
              <a:t>purpose(s</a:t>
            </a:r>
            <a:r>
              <a:rPr lang="en-US" sz="1800" dirty="0">
                <a:latin typeface="Arial"/>
                <a:cs typeface="Arial"/>
              </a:rPr>
              <a:t>) </a:t>
            </a:r>
            <a:endParaRPr lang="en-US" sz="2400" dirty="0">
              <a:latin typeface="Arial"/>
              <a:cs typeface="Arial"/>
            </a:endParaRPr>
          </a:p>
          <a:p>
            <a:pPr marL="823913" lvl="1" indent="-461963" eaLnBrk="1" hangingPunct="1">
              <a:spcBef>
                <a:spcPts val="600"/>
              </a:spcBef>
              <a:buClr>
                <a:srgbClr val="E23B30"/>
              </a:buClr>
            </a:pPr>
            <a:r>
              <a:rPr lang="en-US" sz="1800" dirty="0">
                <a:latin typeface="Arial"/>
                <a:cs typeface="Arial"/>
              </a:rPr>
              <a:t>identify requester, any principal and </a:t>
            </a:r>
            <a:r>
              <a:rPr lang="en-US" sz="1800" dirty="0" smtClean="0">
                <a:latin typeface="Arial"/>
                <a:cs typeface="Arial"/>
              </a:rPr>
              <a:t>that relationship </a:t>
            </a:r>
            <a:r>
              <a:rPr lang="en-US" sz="1800" dirty="0">
                <a:latin typeface="Arial"/>
                <a:cs typeface="Arial"/>
              </a:rPr>
              <a:t/>
            </a:r>
            <a:br>
              <a:rPr lang="en-US" sz="1800" dirty="0">
                <a:latin typeface="Arial"/>
                <a:cs typeface="Arial"/>
              </a:rPr>
            </a:br>
            <a:r>
              <a:rPr lang="en-US" sz="1800" dirty="0">
                <a:latin typeface="Arial"/>
                <a:cs typeface="Arial"/>
              </a:rPr>
              <a:t>(e.g. client and email provider)</a:t>
            </a:r>
            <a:endParaRPr lang="en-US" sz="2400" dirty="0">
              <a:latin typeface="Arial"/>
              <a:cs typeface="Arial"/>
            </a:endParaRPr>
          </a:p>
          <a:p>
            <a:pPr marL="823913" lvl="1" indent="-461963" eaLnBrk="1" hangingPunct="1">
              <a:spcBef>
                <a:spcPts val="600"/>
              </a:spcBef>
              <a:buClr>
                <a:srgbClr val="E23B30"/>
              </a:buClr>
            </a:pPr>
            <a:r>
              <a:rPr lang="en-US" sz="1800" dirty="0">
                <a:latin typeface="Arial"/>
                <a:cs typeface="Arial"/>
              </a:rPr>
              <a:t>any other business names</a:t>
            </a:r>
            <a:endParaRPr lang="en-US" sz="2400" dirty="0">
              <a:latin typeface="Arial"/>
              <a:cs typeface="Arial"/>
            </a:endParaRPr>
          </a:p>
          <a:p>
            <a:pPr marL="823913" lvl="1" indent="-461963" eaLnBrk="1" hangingPunct="1">
              <a:spcBef>
                <a:spcPts val="600"/>
              </a:spcBef>
              <a:buClr>
                <a:srgbClr val="E23B30"/>
              </a:buClr>
            </a:pPr>
            <a:r>
              <a:rPr lang="en-US" sz="1800" dirty="0">
                <a:latin typeface="Arial"/>
                <a:cs typeface="Arial"/>
              </a:rPr>
              <a:t>contact information (street address and </a:t>
            </a:r>
            <a:r>
              <a:rPr lang="en-US" sz="1800" b="1" dirty="0">
                <a:latin typeface="Arial"/>
                <a:cs typeface="Arial"/>
              </a:rPr>
              <a:t>one of</a:t>
            </a:r>
            <a:r>
              <a:rPr lang="en-US" sz="1800" dirty="0">
                <a:latin typeface="Arial"/>
                <a:cs typeface="Arial"/>
              </a:rPr>
              <a:t>: telephone number, email address, web address)</a:t>
            </a:r>
            <a:endParaRPr lang="en-US" sz="2400" dirty="0">
              <a:latin typeface="Arial"/>
              <a:cs typeface="Arial"/>
            </a:endParaRPr>
          </a:p>
          <a:p>
            <a:pPr marL="823913" lvl="1" indent="-461963" eaLnBrk="1" hangingPunct="1">
              <a:spcBef>
                <a:spcPts val="600"/>
              </a:spcBef>
              <a:buClr>
                <a:srgbClr val="E23B30"/>
              </a:buClr>
            </a:pPr>
            <a:r>
              <a:rPr lang="en-US" sz="1800" dirty="0">
                <a:latin typeface="Arial"/>
                <a:cs typeface="Arial"/>
              </a:rPr>
              <a:t>t</a:t>
            </a:r>
            <a:r>
              <a:rPr lang="en-US" sz="1800" dirty="0" smtClean="0">
                <a:latin typeface="Arial"/>
                <a:cs typeface="Arial"/>
              </a:rPr>
              <a:t>hat you can </a:t>
            </a:r>
            <a:r>
              <a:rPr lang="en-US" sz="1800" dirty="0">
                <a:latin typeface="Arial"/>
                <a:cs typeface="Arial"/>
              </a:rPr>
              <a:t>can withdraw consent</a:t>
            </a: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E9576-F5C3-4F95-BC1A-465DCE475DB9}" type="slidenum">
              <a:rPr lang="en-CA" smtClean="0"/>
              <a:pPr>
                <a:defRPr/>
              </a:pPr>
              <a:t>17</a:t>
            </a:fld>
            <a:endParaRPr lang="en-CA" dirty="0"/>
          </a:p>
        </p:txBody>
      </p:sp>
      <p:pic>
        <p:nvPicPr>
          <p:cNvPr id="5" name="Content Placeholder 4" descr="Screen Shot 2014-02-06 at 3.41.4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8" b="967"/>
          <a:stretch/>
        </p:blipFill>
        <p:spPr bwMode="auto">
          <a:xfrm>
            <a:off x="5826125" y="6076544"/>
            <a:ext cx="3095625" cy="76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045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33400"/>
            <a:ext cx="6756400" cy="1839686"/>
          </a:xfrm>
        </p:spPr>
        <p:txBody>
          <a:bodyPr/>
          <a:lstStyle/>
          <a:p>
            <a:r>
              <a:rPr lang="en-CA" altLang="en-US" b="1" dirty="0">
                <a:latin typeface="Arial" panose="020B0604020202020204" pitchFamily="34" charset="0"/>
              </a:rPr>
              <a:t>Request for Consent Template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3164"/>
            <a:ext cx="7620000" cy="4712999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en-US" altLang="en-US" sz="40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4000" dirty="0" smtClean="0"/>
              <a:t>□</a:t>
            </a:r>
            <a:r>
              <a:rPr lang="en-US" altLang="en-US" sz="3600" dirty="0" smtClean="0"/>
              <a:t> </a:t>
            </a:r>
            <a:r>
              <a:rPr lang="en-US" altLang="en-US" dirty="0" smtClean="0">
                <a:latin typeface="Lucida Sans" pitchFamily="34" charset="0"/>
              </a:rPr>
              <a:t> </a:t>
            </a:r>
            <a:r>
              <a:rPr lang="en-US" altLang="en-US" dirty="0"/>
              <a:t>Send me messages about ABC Company events, news, offers, surveys, promotions and information about products and services.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I may withdraw my consent at any time by unsubscribing to any such message.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ABC Company Inc., 100 </a:t>
            </a:r>
            <a:r>
              <a:rPr lang="en-US" altLang="en-US" dirty="0" err="1"/>
              <a:t>Yonge</a:t>
            </a:r>
            <a:r>
              <a:rPr lang="en-US" altLang="en-US" dirty="0"/>
              <a:t> Street, Suite 100, Toronto, ON M2J 2J5 </a:t>
            </a:r>
            <a:r>
              <a:rPr lang="en-US" altLang="en-US" dirty="0">
                <a:hlinkClick r:id="rId2"/>
              </a:rPr>
              <a:t>www.abccompany.com</a:t>
            </a:r>
            <a:r>
              <a:rPr lang="en-US" altLang="en-US" dirty="0"/>
              <a:t> </a:t>
            </a:r>
            <a:endParaRPr lang="en-CA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E9576-F5C3-4F95-BC1A-465DCE475DB9}" type="slidenum">
              <a:rPr lang="en-CA" smtClean="0"/>
              <a:pPr>
                <a:defRPr/>
              </a:pPr>
              <a:t>18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527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56400" cy="102325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</a:rPr>
              <a:t>Request for consent - example</a:t>
            </a:r>
            <a:endParaRPr lang="en-US" b="1" dirty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E9576-F5C3-4F95-BC1A-465DCE475DB9}" type="slidenum">
              <a:rPr lang="en-CA" smtClean="0"/>
              <a:pPr>
                <a:defRPr/>
              </a:pPr>
              <a:t>19</a:t>
            </a:fld>
            <a:endParaRPr lang="en-CA" dirty="0"/>
          </a:p>
        </p:txBody>
      </p:sp>
      <p:pic>
        <p:nvPicPr>
          <p:cNvPr id="5" name="Content Placeholder 4" descr="Picture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752600"/>
            <a:ext cx="7404264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531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6920"/>
            <a:ext cx="7620000" cy="4499244"/>
          </a:xfrm>
        </p:spPr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	▪	CASL Application	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▪	Key </a:t>
            </a:r>
            <a:r>
              <a:rPr lang="en-US" dirty="0" smtClean="0"/>
              <a:t>Provisions</a:t>
            </a:r>
          </a:p>
          <a:p>
            <a:r>
              <a:rPr lang="en-US" dirty="0"/>
              <a:t>	</a:t>
            </a:r>
            <a:r>
              <a:rPr lang="en-US" dirty="0" smtClean="0"/>
              <a:t>	▪	Issues for Charities and Nonprofits</a:t>
            </a:r>
          </a:p>
          <a:p>
            <a:r>
              <a:rPr lang="en-US" dirty="0" smtClean="0"/>
              <a:t>		▪	CEM Content - Templates</a:t>
            </a:r>
          </a:p>
          <a:p>
            <a:r>
              <a:rPr lang="en-US" dirty="0"/>
              <a:t>	</a:t>
            </a:r>
            <a:r>
              <a:rPr lang="en-US" dirty="0" smtClean="0"/>
              <a:t>	▪	Consent</a:t>
            </a:r>
          </a:p>
          <a:p>
            <a:r>
              <a:rPr lang="en-US" dirty="0"/>
              <a:t>	</a:t>
            </a:r>
            <a:r>
              <a:rPr lang="en-US" dirty="0" smtClean="0"/>
              <a:t>	▪	Exemptions</a:t>
            </a:r>
          </a:p>
          <a:p>
            <a:r>
              <a:rPr lang="en-US" dirty="0"/>
              <a:t>	</a:t>
            </a:r>
            <a:r>
              <a:rPr lang="en-US" dirty="0" smtClean="0"/>
              <a:t>	▪	Transition Period</a:t>
            </a: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r>
              <a:rPr lang="en-US" dirty="0"/>
              <a:t>	</a:t>
            </a:r>
            <a:r>
              <a:rPr lang="en-US" dirty="0" smtClean="0"/>
              <a:t>	▪	Compliance Checklist</a:t>
            </a:r>
          </a:p>
          <a:p>
            <a:r>
              <a:rPr lang="en-US" dirty="0"/>
              <a:t>	</a:t>
            </a:r>
            <a:r>
              <a:rPr lang="en-US" dirty="0" smtClean="0"/>
              <a:t>	▪	Tools to Consider</a:t>
            </a:r>
          </a:p>
          <a:p>
            <a:r>
              <a:rPr lang="en-US" dirty="0"/>
              <a:t>	</a:t>
            </a:r>
            <a:r>
              <a:rPr lang="en-US" dirty="0" smtClean="0"/>
              <a:t>	▪	Key Information References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r>
              <a:rPr lang="en-US" dirty="0"/>
              <a:t>	</a:t>
            </a:r>
            <a:r>
              <a:rPr lang="en-US" dirty="0" smtClean="0"/>
              <a:t>						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E9576-F5C3-4F95-BC1A-465DCE475DB9}" type="slidenum">
              <a:rPr lang="en-CA" smtClean="0"/>
              <a:pPr>
                <a:defRPr/>
              </a:pPr>
              <a:t>2</a:t>
            </a:fld>
            <a:endParaRPr lang="en-CA" dirty="0"/>
          </a:p>
        </p:txBody>
      </p:sp>
      <p:pic>
        <p:nvPicPr>
          <p:cNvPr id="5" name="Content Placeholder 4" descr="Screen Shot 2014-02-06 at 3.41.4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8" b="967"/>
          <a:stretch/>
        </p:blipFill>
        <p:spPr bwMode="auto">
          <a:xfrm>
            <a:off x="5826125" y="6076544"/>
            <a:ext cx="3095625" cy="76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017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/>
                <a:cs typeface="Arial"/>
                <a:sym typeface="Arial Bold" pitchFamily="34" charset="0"/>
              </a:rPr>
              <a:t>CRTC Guidelines - Express Consent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5136356" cy="4232275"/>
          </a:xfrm>
        </p:spPr>
        <p:txBody>
          <a:bodyPr/>
          <a:lstStyle/>
          <a:p>
            <a:pPr marL="331788" indent="-331788">
              <a:spcBef>
                <a:spcPts val="1200"/>
              </a:spcBef>
              <a:buClr>
                <a:srgbClr val="E23B30"/>
              </a:buClr>
              <a:buSzPct val="100000"/>
              <a:buFont typeface="Arial" pitchFamily="34" charset="0"/>
              <a:buChar char="•"/>
            </a:pPr>
            <a:endParaRPr lang="en-US" b="0" dirty="0" smtClean="0">
              <a:solidFill>
                <a:srgbClr val="385213"/>
              </a:solidFill>
              <a:latin typeface="Arial"/>
              <a:cs typeface="Arial"/>
              <a:sym typeface="Arial" pitchFamily="34" charset="0"/>
            </a:endParaRPr>
          </a:p>
          <a:p>
            <a:pPr marL="331788" indent="-331788">
              <a:spcBef>
                <a:spcPts val="1200"/>
              </a:spcBef>
              <a:buClr>
                <a:srgbClr val="E23B30"/>
              </a:buClr>
              <a:buSzPct val="100000"/>
              <a:buFont typeface="Arial" pitchFamily="34" charset="0"/>
              <a:buChar char="•"/>
            </a:pPr>
            <a:endParaRPr lang="en-US" b="0" dirty="0">
              <a:solidFill>
                <a:srgbClr val="385213"/>
              </a:solidFill>
              <a:latin typeface="Arial"/>
              <a:cs typeface="Arial"/>
              <a:sym typeface="Arial" pitchFamily="34" charset="0"/>
            </a:endParaRPr>
          </a:p>
          <a:p>
            <a:pPr marL="331788" indent="-331788">
              <a:spcBef>
                <a:spcPts val="1200"/>
              </a:spcBef>
              <a:buClr>
                <a:srgbClr val="E23B30"/>
              </a:buClr>
              <a:buSzPct val="100000"/>
              <a:buFont typeface="Arial" pitchFamily="34" charset="0"/>
              <a:buChar char="•"/>
            </a:pPr>
            <a:r>
              <a:rPr lang="en-US" b="0" dirty="0" smtClean="0">
                <a:solidFill>
                  <a:srgbClr val="385213"/>
                </a:solidFill>
                <a:latin typeface="Arial"/>
                <a:cs typeface="Arial"/>
                <a:sym typeface="Arial" pitchFamily="34" charset="0"/>
              </a:rPr>
              <a:t>No pre-checked boxes</a:t>
            </a:r>
            <a:endParaRPr lang="en-US" sz="2800" b="0" dirty="0">
              <a:solidFill>
                <a:srgbClr val="385213"/>
              </a:solidFill>
              <a:latin typeface="Arial"/>
              <a:cs typeface="Arial"/>
              <a:sym typeface="Arial" pitchFamily="34" charset="0"/>
            </a:endParaRPr>
          </a:p>
          <a:p>
            <a:pPr marL="331788" indent="-331788">
              <a:spcBef>
                <a:spcPts val="1200"/>
              </a:spcBef>
              <a:buClr>
                <a:srgbClr val="E23B30"/>
              </a:buClr>
              <a:buSzPct val="100000"/>
              <a:buFont typeface="Arial" pitchFamily="34" charset="0"/>
              <a:buChar char="•"/>
            </a:pPr>
            <a:r>
              <a:rPr lang="en-US" b="0" u="sng" dirty="0">
                <a:solidFill>
                  <a:srgbClr val="385213"/>
                </a:solidFill>
                <a:latin typeface="Arial"/>
                <a:cs typeface="Arial"/>
                <a:sym typeface="Arial" pitchFamily="34" charset="0"/>
              </a:rPr>
              <a:t>CRTC Comment</a:t>
            </a:r>
            <a:r>
              <a:rPr lang="en-US" b="0" dirty="0">
                <a:solidFill>
                  <a:srgbClr val="385213"/>
                </a:solidFill>
                <a:latin typeface="Arial"/>
                <a:cs typeface="Arial"/>
                <a:sym typeface="Arial" pitchFamily="34" charset="0"/>
              </a:rPr>
              <a:t>: pre-checked boxes not acceptable even if person must click icon to accept/submit</a:t>
            </a:r>
          </a:p>
          <a:p>
            <a:endParaRPr lang="en-US" b="0" dirty="0">
              <a:solidFill>
                <a:srgbClr val="385213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E9576-F5C3-4F95-BC1A-465DCE475DB9}" type="slidenum">
              <a:rPr lang="en-CA" smtClean="0"/>
              <a:pPr>
                <a:defRPr/>
              </a:pPr>
              <a:t>20</a:t>
            </a:fld>
            <a:endParaRPr lang="en-CA" dirty="0"/>
          </a:p>
        </p:txBody>
      </p:sp>
      <p:pic>
        <p:nvPicPr>
          <p:cNvPr id="5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25" y="1825625"/>
            <a:ext cx="3467893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4" descr="Screen Shot 2014-02-06 at 3.41.41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8" b="967"/>
          <a:stretch/>
        </p:blipFill>
        <p:spPr bwMode="auto">
          <a:xfrm>
            <a:off x="5826125" y="6076544"/>
            <a:ext cx="3095625" cy="76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706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2412"/>
            <a:ext cx="6756400" cy="1371600"/>
          </a:xfrm>
        </p:spPr>
        <p:txBody>
          <a:bodyPr/>
          <a:lstStyle/>
          <a:p>
            <a:r>
              <a:rPr lang="en-US" b="1" dirty="0">
                <a:latin typeface="Arial"/>
                <a:cs typeface="Arial"/>
              </a:rPr>
              <a:t>Implied Consent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6850"/>
            <a:ext cx="7620000" cy="4373563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E23B30"/>
              </a:buClr>
              <a:buFont typeface="Arial"/>
              <a:buChar char="•"/>
            </a:pPr>
            <a:r>
              <a:rPr lang="en-US" b="0" dirty="0">
                <a:latin typeface="Arial"/>
                <a:cs typeface="Arial"/>
              </a:rPr>
              <a:t>Specifically defined (i.e. is </a:t>
            </a:r>
            <a:r>
              <a:rPr lang="en-US" b="0" i="1" dirty="0">
                <a:latin typeface="Arial"/>
                <a:cs typeface="Arial"/>
              </a:rPr>
              <a:t>not</a:t>
            </a:r>
            <a:r>
              <a:rPr lang="en-US" b="0" dirty="0">
                <a:latin typeface="Arial"/>
                <a:cs typeface="Arial"/>
              </a:rPr>
              <a:t> open-ended)</a:t>
            </a:r>
          </a:p>
          <a:p>
            <a:pPr marL="461963" indent="-461963" eaLnBrk="1" hangingPunct="1">
              <a:spcBef>
                <a:spcPct val="0"/>
              </a:spcBef>
              <a:spcAft>
                <a:spcPts val="1200"/>
              </a:spcAft>
              <a:buClr>
                <a:srgbClr val="E23B30"/>
              </a:buClr>
              <a:buFont typeface="Arial" pitchFamily="34" charset="0"/>
              <a:buChar char="•"/>
            </a:pPr>
            <a:r>
              <a:rPr lang="en-US" b="0" dirty="0">
                <a:latin typeface="Arial"/>
                <a:cs typeface="Arial"/>
              </a:rPr>
              <a:t>Exists only:  If sender and recipient have an </a:t>
            </a:r>
            <a:r>
              <a:rPr lang="en-US" b="0" i="1" dirty="0">
                <a:latin typeface="Arial"/>
                <a:cs typeface="Arial"/>
              </a:rPr>
              <a:t>existing business relationship</a:t>
            </a:r>
            <a:r>
              <a:rPr lang="en-US" b="0" dirty="0">
                <a:latin typeface="Arial"/>
                <a:cs typeface="Arial"/>
              </a:rPr>
              <a:t> or </a:t>
            </a:r>
            <a:r>
              <a:rPr lang="en-US" b="0" i="1" dirty="0">
                <a:latin typeface="Arial"/>
                <a:cs typeface="Arial"/>
              </a:rPr>
              <a:t>existing non-business relationship;</a:t>
            </a:r>
            <a:r>
              <a:rPr lang="en-US" b="0" dirty="0">
                <a:latin typeface="Arial"/>
                <a:cs typeface="Arial"/>
              </a:rPr>
              <a:t> </a:t>
            </a:r>
            <a:r>
              <a:rPr lang="en-US" i="1" dirty="0" smtClean="0">
                <a:latin typeface="Arial"/>
                <a:cs typeface="Arial"/>
              </a:rPr>
              <a:t>or</a:t>
            </a:r>
            <a:r>
              <a:rPr lang="en-US" b="0" dirty="0" smtClean="0">
                <a:latin typeface="Arial"/>
                <a:cs typeface="Arial"/>
              </a:rPr>
              <a:t> </a:t>
            </a:r>
            <a:r>
              <a:rPr lang="en-US" b="0" dirty="0">
                <a:latin typeface="Arial"/>
                <a:cs typeface="Arial"/>
              </a:rPr>
              <a:t>recipient has published conspicuously the email address to which a message may be </a:t>
            </a:r>
            <a:r>
              <a:rPr lang="en-US" b="0" dirty="0" smtClean="0">
                <a:latin typeface="Arial"/>
                <a:cs typeface="Arial"/>
              </a:rPr>
              <a:t>sent </a:t>
            </a:r>
            <a:r>
              <a:rPr lang="en-US" b="0" dirty="0">
                <a:latin typeface="Arial"/>
                <a:cs typeface="Arial"/>
              </a:rPr>
              <a:t>or has disclosed the address to the sender, without including that </a:t>
            </a:r>
            <a:r>
              <a:rPr lang="en-US" b="0" dirty="0" smtClean="0">
                <a:latin typeface="Arial"/>
                <a:cs typeface="Arial"/>
              </a:rPr>
              <a:t>they do </a:t>
            </a:r>
            <a:r>
              <a:rPr lang="en-US" b="0" dirty="0">
                <a:latin typeface="Arial"/>
                <a:cs typeface="Arial"/>
              </a:rPr>
              <a:t>not want to receive </a:t>
            </a:r>
            <a:r>
              <a:rPr lang="en-US" b="0" dirty="0" smtClean="0">
                <a:latin typeface="Arial"/>
                <a:cs typeface="Arial"/>
              </a:rPr>
              <a:t>emails and the message is relevant to the recipient’s role, function or duties;</a:t>
            </a:r>
            <a:endParaRPr lang="en-US" b="0" dirty="0">
              <a:latin typeface="Arial"/>
              <a:cs typeface="Arial"/>
            </a:endParaRPr>
          </a:p>
          <a:p>
            <a:pPr marL="461963" indent="-461963" eaLnBrk="1" hangingPunct="1">
              <a:spcBef>
                <a:spcPct val="0"/>
              </a:spcBef>
              <a:spcAft>
                <a:spcPts val="1200"/>
              </a:spcAft>
              <a:buClr>
                <a:srgbClr val="E23B30"/>
              </a:buClr>
              <a:buFont typeface="Arial" pitchFamily="34" charset="0"/>
              <a:buChar char="•"/>
            </a:pPr>
            <a:r>
              <a:rPr lang="en-US" b="0" dirty="0">
                <a:latin typeface="Arial"/>
                <a:cs typeface="Arial"/>
              </a:rPr>
              <a:t>“Existing business relationship” and “existing</a:t>
            </a:r>
            <a:br>
              <a:rPr lang="en-US" b="0" dirty="0">
                <a:latin typeface="Arial"/>
                <a:cs typeface="Arial"/>
              </a:rPr>
            </a:br>
            <a:r>
              <a:rPr lang="en-US" b="0" dirty="0">
                <a:latin typeface="Arial"/>
                <a:cs typeface="Arial"/>
              </a:rPr>
              <a:t>non-business relationship” are (exhaustively) defined </a:t>
            </a:r>
            <a:r>
              <a:rPr lang="en-US" b="0" dirty="0" smtClean="0">
                <a:latin typeface="Arial"/>
                <a:cs typeface="Arial"/>
              </a:rPr>
              <a:t>terms – </a:t>
            </a:r>
            <a:r>
              <a:rPr lang="en-US" b="0" dirty="0">
                <a:latin typeface="Arial"/>
                <a:cs typeface="Arial"/>
              </a:rPr>
              <a:t>essentially, any relationship not more than 2 years old, or a (business) inquiry within the last 6 months</a:t>
            </a:r>
          </a:p>
          <a:p>
            <a:endParaRPr lang="en-US" b="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E9576-F5C3-4F95-BC1A-465DCE475DB9}" type="slidenum">
              <a:rPr lang="en-CA" smtClean="0"/>
              <a:pPr>
                <a:defRPr/>
              </a:pPr>
              <a:t>21</a:t>
            </a:fld>
            <a:endParaRPr lang="en-CA" dirty="0"/>
          </a:p>
        </p:txBody>
      </p:sp>
      <p:pic>
        <p:nvPicPr>
          <p:cNvPr id="5" name="Content Placeholder 4" descr="Screen Shot 2014-02-06 at 3.41.4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8" b="967"/>
          <a:stretch/>
        </p:blipFill>
        <p:spPr bwMode="auto">
          <a:xfrm>
            <a:off x="5826125" y="6076544"/>
            <a:ext cx="3095625" cy="76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426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7273925" cy="1371600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/>
                <a:cs typeface="Arial"/>
              </a:rPr>
              <a:t>implied consent - Existing Business </a:t>
            </a:r>
            <a:r>
              <a:rPr lang="en-US" b="1" dirty="0" smtClean="0">
                <a:latin typeface="Arial"/>
                <a:cs typeface="Arial"/>
              </a:rPr>
              <a:t>Relationship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200" b="0" dirty="0">
                <a:latin typeface="Arial"/>
                <a:cs typeface="Arial"/>
              </a:rPr>
              <a:t>Purchase or lease of a product or service, or land, within the previous 2 years</a:t>
            </a:r>
          </a:p>
          <a:p>
            <a:pPr>
              <a:buFont typeface="Arial"/>
              <a:buChar char="•"/>
            </a:pPr>
            <a:r>
              <a:rPr lang="en-US" sz="2200" b="0" dirty="0">
                <a:latin typeface="Arial"/>
                <a:cs typeface="Arial"/>
              </a:rPr>
              <a:t>Written contract between sender and recipient within the previous 2 </a:t>
            </a:r>
            <a:r>
              <a:rPr lang="en-US" sz="2200" b="0" dirty="0" smtClean="0">
                <a:latin typeface="Arial"/>
                <a:cs typeface="Arial"/>
              </a:rPr>
              <a:t>years (includes event registration, purchase of tickets)</a:t>
            </a:r>
            <a:endParaRPr lang="en-US" sz="2200" b="0" dirty="0">
              <a:latin typeface="Arial"/>
              <a:cs typeface="Arial"/>
            </a:endParaRPr>
          </a:p>
          <a:p>
            <a:pPr>
              <a:buFont typeface="Arial"/>
              <a:buChar char="•"/>
            </a:pPr>
            <a:r>
              <a:rPr lang="en-US" sz="2200" b="0" dirty="0">
                <a:latin typeface="Arial"/>
                <a:cs typeface="Arial"/>
              </a:rPr>
              <a:t>Inquiry or application by recipient within the previous 6 </a:t>
            </a:r>
            <a:r>
              <a:rPr lang="en-US" sz="2200" b="0" dirty="0" smtClean="0">
                <a:latin typeface="Arial"/>
                <a:cs typeface="Arial"/>
              </a:rPr>
              <a:t>months</a:t>
            </a:r>
            <a:endParaRPr lang="en-US" sz="2200" b="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E9576-F5C3-4F95-BC1A-465DCE475DB9}" type="slidenum">
              <a:rPr lang="en-CA" smtClean="0"/>
              <a:pPr>
                <a:defRPr/>
              </a:pPr>
              <a:t>22</a:t>
            </a:fld>
            <a:endParaRPr lang="en-CA" dirty="0"/>
          </a:p>
        </p:txBody>
      </p:sp>
      <p:pic>
        <p:nvPicPr>
          <p:cNvPr id="5" name="Content Placeholder 4" descr="Screen Shot 2014-02-06 at 3.41.4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8" b="967"/>
          <a:stretch/>
        </p:blipFill>
        <p:spPr bwMode="auto">
          <a:xfrm>
            <a:off x="5826125" y="6076544"/>
            <a:ext cx="3095625" cy="76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5292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/>
                <a:cs typeface="Arial"/>
              </a:rPr>
              <a:t>Implied consent - Existing </a:t>
            </a:r>
            <a:r>
              <a:rPr lang="en-US" b="1" dirty="0">
                <a:latin typeface="Arial"/>
                <a:cs typeface="Arial"/>
              </a:rPr>
              <a:t>Non-Business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b="0" dirty="0">
                <a:latin typeface="Arial"/>
                <a:cs typeface="Arial"/>
              </a:rPr>
              <a:t>Donation or gift made by the recipient within the previous 2 years to a registered charity, political party or candidate</a:t>
            </a:r>
          </a:p>
          <a:p>
            <a:r>
              <a:rPr lang="en-US" sz="2200" b="0" dirty="0">
                <a:latin typeface="Arial"/>
                <a:cs typeface="Arial"/>
              </a:rPr>
              <a:t>Volunteer work or attendance at a meeting of a registered charity, political party or candidate by the recipient within the previous 2 years</a:t>
            </a:r>
          </a:p>
          <a:p>
            <a:r>
              <a:rPr lang="en-US" sz="2200" b="0" dirty="0">
                <a:latin typeface="Arial"/>
                <a:cs typeface="Arial"/>
              </a:rPr>
              <a:t>Membership in a club, association or voluntary organization (defined: any non-profit purpose)</a:t>
            </a:r>
          </a:p>
          <a:p>
            <a:endParaRPr lang="en-US" b="0" dirty="0">
              <a:latin typeface="Arial"/>
              <a:cs typeface="Arial"/>
            </a:endParaRPr>
          </a:p>
          <a:p>
            <a:endParaRPr lang="en-US" b="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E9576-F5C3-4F95-BC1A-465DCE475DB9}" type="slidenum">
              <a:rPr lang="en-CA" smtClean="0"/>
              <a:pPr>
                <a:defRPr/>
              </a:pPr>
              <a:t>23</a:t>
            </a:fld>
            <a:endParaRPr lang="en-CA" dirty="0"/>
          </a:p>
        </p:txBody>
      </p:sp>
      <p:pic>
        <p:nvPicPr>
          <p:cNvPr id="5" name="Content Placeholder 4" descr="Screen Shot 2014-02-06 at 3.41.4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8" b="967"/>
          <a:stretch/>
        </p:blipFill>
        <p:spPr bwMode="auto">
          <a:xfrm>
            <a:off x="5826125" y="6076544"/>
            <a:ext cx="3095625" cy="76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726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/>
                <a:cs typeface="Arial"/>
              </a:rPr>
              <a:t>Exemptions - </a:t>
            </a:r>
            <a:r>
              <a:rPr lang="en-US" b="1" i="1" dirty="0">
                <a:latin typeface="Arial"/>
                <a:cs typeface="Arial"/>
              </a:rPr>
              <a:t>All CEM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3164"/>
            <a:ext cx="7620000" cy="4712999"/>
          </a:xfrm>
        </p:spPr>
        <p:txBody>
          <a:bodyPr/>
          <a:lstStyle/>
          <a:p>
            <a:pPr marL="398463" indent="-398463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2600" dirty="0" smtClean="0">
              <a:latin typeface="Arial"/>
              <a:cs typeface="Arial"/>
            </a:endParaRPr>
          </a:p>
          <a:p>
            <a:pPr marL="398463" indent="-398463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600" dirty="0">
                <a:latin typeface="Arial"/>
                <a:cs typeface="Arial"/>
              </a:rPr>
              <a:t>Consent, content and unsubscribe requirements do not apply to CEMs</a:t>
            </a:r>
            <a:r>
              <a:rPr lang="en-US" sz="2600" dirty="0" smtClean="0">
                <a:latin typeface="Arial"/>
                <a:cs typeface="Arial"/>
              </a:rPr>
              <a:t>:</a:t>
            </a:r>
          </a:p>
          <a:p>
            <a:pPr marL="398463" indent="-398463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2600" dirty="0">
              <a:latin typeface="Arial"/>
              <a:cs typeface="Arial"/>
            </a:endParaRPr>
          </a:p>
          <a:p>
            <a:pPr marL="857250" lvl="1" indent="-45720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400" dirty="0">
                <a:latin typeface="Arial"/>
                <a:cs typeface="Arial"/>
              </a:rPr>
              <a:t>sent within family or personal relationships </a:t>
            </a:r>
          </a:p>
          <a:p>
            <a:pPr marL="857250" lvl="1" indent="-45720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endParaRPr lang="en-US" sz="800" dirty="0">
              <a:latin typeface="Arial"/>
              <a:cs typeface="Arial"/>
            </a:endParaRPr>
          </a:p>
          <a:p>
            <a:pPr marL="857250" lvl="1" indent="-45720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400" dirty="0">
                <a:latin typeface="Arial"/>
                <a:cs typeface="Arial"/>
              </a:rPr>
              <a:t>that make an inquiry or </a:t>
            </a:r>
            <a:r>
              <a:rPr lang="en-US" sz="2400" dirty="0" smtClean="0">
                <a:latin typeface="Arial"/>
                <a:cs typeface="Arial"/>
              </a:rPr>
              <a:t>application, </a:t>
            </a:r>
            <a:r>
              <a:rPr lang="en-US" sz="2400" dirty="0">
                <a:latin typeface="Arial"/>
                <a:cs typeface="Arial"/>
              </a:rPr>
              <a:t>or</a:t>
            </a:r>
          </a:p>
          <a:p>
            <a:pPr marL="857250" lvl="1" indent="-45720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endParaRPr lang="en-US" sz="800" dirty="0">
              <a:latin typeface="Arial"/>
              <a:cs typeface="Arial"/>
            </a:endParaRPr>
          </a:p>
          <a:p>
            <a:pPr marL="857250" lvl="1" indent="-45720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400" dirty="0" smtClean="0">
                <a:latin typeface="Arial"/>
                <a:cs typeface="Arial"/>
              </a:rPr>
              <a:t>in other prescribed categories</a:t>
            </a:r>
          </a:p>
          <a:p>
            <a:pPr marL="857250" lvl="1" indent="-45720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endParaRPr lang="en-US" sz="800" dirty="0" smtClean="0">
              <a:latin typeface="Arial"/>
              <a:cs typeface="Arial"/>
            </a:endParaRPr>
          </a:p>
          <a:p>
            <a:pPr marL="1257300" lvl="2" indent="-45720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/>
            </a:pPr>
            <a:endParaRPr lang="en-US" sz="1600" dirty="0">
              <a:latin typeface="Arial"/>
              <a:cs typeface="Arial"/>
            </a:endParaRPr>
          </a:p>
          <a:p>
            <a:pPr marL="1257300" lvl="2" indent="-45720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/>
            </a:pPr>
            <a:endParaRPr lang="en-US" sz="1200" dirty="0">
              <a:latin typeface="Arial"/>
              <a:cs typeface="Arial"/>
            </a:endParaRPr>
          </a:p>
          <a:p>
            <a:pPr marL="857250" lvl="1" indent="-45720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endParaRPr lang="en-US" dirty="0">
              <a:latin typeface="Arial"/>
              <a:cs typeface="Arial"/>
            </a:endParaRPr>
          </a:p>
          <a:p>
            <a:pPr marL="857250" lvl="1" indent="-45720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E9576-F5C3-4F95-BC1A-465DCE475DB9}" type="slidenum">
              <a:rPr lang="en-CA" smtClean="0"/>
              <a:pPr>
                <a:defRPr/>
              </a:pPr>
              <a:t>24</a:t>
            </a:fld>
            <a:endParaRPr lang="en-CA" dirty="0"/>
          </a:p>
        </p:txBody>
      </p:sp>
      <p:pic>
        <p:nvPicPr>
          <p:cNvPr id="5" name="Content Placeholder 4" descr="Screen Shot 2014-02-06 at 3.41.4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8" b="967"/>
          <a:stretch/>
        </p:blipFill>
        <p:spPr bwMode="auto">
          <a:xfrm>
            <a:off x="5826125" y="6076544"/>
            <a:ext cx="3095625" cy="76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8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/>
                <a:cs typeface="Arial"/>
              </a:rPr>
              <a:t>Exemptions </a:t>
            </a:r>
            <a:r>
              <a:rPr lang="en-US" b="1" dirty="0">
                <a:latin typeface="Arial"/>
                <a:cs typeface="Arial"/>
              </a:rPr>
              <a:t>– </a:t>
            </a:r>
            <a:r>
              <a:rPr lang="en-US" b="1" i="1" dirty="0">
                <a:latin typeface="Arial"/>
                <a:cs typeface="Arial"/>
              </a:rPr>
              <a:t>All CEM </a:t>
            </a:r>
            <a:r>
              <a:rPr lang="en-US" b="1" i="1" dirty="0" smtClean="0">
                <a:latin typeface="Arial"/>
                <a:cs typeface="Arial"/>
              </a:rPr>
              <a:t>Requirements </a:t>
            </a:r>
            <a:r>
              <a:rPr lang="en-US" b="1" dirty="0" smtClean="0">
                <a:latin typeface="Arial"/>
                <a:cs typeface="Arial"/>
              </a:rPr>
              <a:t>(cont.)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8463" indent="-398463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b="0" dirty="0" smtClean="0">
              <a:latin typeface="Arial"/>
              <a:cs typeface="Arial"/>
            </a:endParaRPr>
          </a:p>
          <a:p>
            <a:pPr marL="398463" indent="-398463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b="0" dirty="0" smtClean="0">
                <a:latin typeface="Arial"/>
                <a:cs typeface="Arial"/>
              </a:rPr>
              <a:t>Charities – CEMs that have as their primary purpose fundraising</a:t>
            </a:r>
          </a:p>
          <a:p>
            <a:pPr marL="398463" indent="-398463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b="0" dirty="0" smtClean="0">
                <a:latin typeface="Arial"/>
                <a:cs typeface="Arial"/>
              </a:rPr>
              <a:t>Entity to entity – CEMs within an organization or between organizations that have a “relationship” – by and to an employee or a “representative” of the organization concerning its “activities”</a:t>
            </a:r>
          </a:p>
          <a:p>
            <a:pPr marL="398463" indent="-398463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b="0" dirty="0" smtClean="0">
                <a:latin typeface="Arial"/>
                <a:cs typeface="Arial"/>
              </a:rPr>
              <a:t>Responses to inquiries, complaints</a:t>
            </a:r>
          </a:p>
          <a:p>
            <a:pPr marL="398463" indent="-398463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b="0" dirty="0" smtClean="0">
                <a:latin typeface="Arial"/>
                <a:cs typeface="Arial"/>
              </a:rPr>
              <a:t>Other specific (e.g. sent pursuant to legal obligations, sent on messaging services)</a:t>
            </a:r>
          </a:p>
          <a:p>
            <a:endParaRPr lang="en-US" b="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E9576-F5C3-4F95-BC1A-465DCE475DB9}" type="slidenum">
              <a:rPr lang="en-CA" smtClean="0"/>
              <a:pPr>
                <a:defRPr/>
              </a:pPr>
              <a:t>25</a:t>
            </a:fld>
            <a:endParaRPr lang="en-CA" dirty="0"/>
          </a:p>
        </p:txBody>
      </p:sp>
      <p:pic>
        <p:nvPicPr>
          <p:cNvPr id="5" name="Content Placeholder 4" descr="Screen Shot 2014-02-06 at 3.41.4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8" b="967"/>
          <a:stretch/>
        </p:blipFill>
        <p:spPr bwMode="auto">
          <a:xfrm>
            <a:off x="5826125" y="6076544"/>
            <a:ext cx="3095625" cy="76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915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/>
                <a:cs typeface="Arial"/>
              </a:rPr>
              <a:t>Exemptions - </a:t>
            </a:r>
            <a:r>
              <a:rPr lang="en-US" b="1" i="1" dirty="0" smtClean="0">
                <a:latin typeface="Arial"/>
                <a:cs typeface="Arial"/>
              </a:rPr>
              <a:t>Consent </a:t>
            </a:r>
            <a:r>
              <a:rPr lang="en-US" b="1" i="1" dirty="0">
                <a:latin typeface="Arial"/>
                <a:cs typeface="Arial"/>
              </a:rPr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972425" cy="4373563"/>
          </a:xfrm>
        </p:spPr>
        <p:txBody>
          <a:bodyPr/>
          <a:lstStyle/>
          <a:p>
            <a:pPr marL="398463" indent="-398463">
              <a:spcBef>
                <a:spcPts val="0"/>
              </a:spcBef>
              <a:defRPr/>
            </a:pPr>
            <a:r>
              <a:rPr lang="en-US" dirty="0">
                <a:latin typeface="Arial"/>
                <a:cs typeface="Arial"/>
              </a:rPr>
              <a:t>Consent is not required if:</a:t>
            </a:r>
          </a:p>
          <a:p>
            <a:pPr marL="690563" lvl="1" indent="-457200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dirty="0">
                <a:latin typeface="Arial"/>
                <a:cs typeface="Arial"/>
              </a:rPr>
              <a:t>P</a:t>
            </a:r>
            <a:r>
              <a:rPr lang="en-US" dirty="0" smtClean="0">
                <a:latin typeface="Arial"/>
                <a:cs typeface="Arial"/>
              </a:rPr>
              <a:t>roviding </a:t>
            </a:r>
            <a:r>
              <a:rPr lang="en-US" dirty="0">
                <a:latin typeface="Arial"/>
                <a:cs typeface="Arial"/>
              </a:rPr>
              <a:t>a quote or estimate requested by the </a:t>
            </a:r>
            <a:r>
              <a:rPr lang="en-US" dirty="0" smtClean="0">
                <a:latin typeface="Arial"/>
                <a:cs typeface="Arial"/>
              </a:rPr>
              <a:t>recipient;</a:t>
            </a:r>
            <a:endParaRPr lang="en-US" dirty="0">
              <a:latin typeface="Arial"/>
              <a:cs typeface="Arial"/>
            </a:endParaRPr>
          </a:p>
          <a:p>
            <a:pPr marL="690563" lvl="1" indent="-457200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dirty="0">
                <a:latin typeface="Arial"/>
                <a:cs typeface="Arial"/>
              </a:rPr>
              <a:t>Confirming a commercial transaction among the parties;</a:t>
            </a:r>
          </a:p>
          <a:p>
            <a:pPr marL="690563" lvl="1" indent="-457200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dirty="0">
                <a:latin typeface="Arial"/>
                <a:cs typeface="Arial"/>
              </a:rPr>
              <a:t>Providing warranty, recall, safety or security information;</a:t>
            </a:r>
          </a:p>
          <a:p>
            <a:pPr marL="690563" lvl="1" indent="-457200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dirty="0">
                <a:latin typeface="Arial"/>
                <a:cs typeface="Arial"/>
              </a:rPr>
              <a:t>Notifying of factual information relating to the ongoing use or purchase of a product, good or service under an established relationship;</a:t>
            </a:r>
          </a:p>
          <a:p>
            <a:pPr marL="690563" lvl="1" indent="-457200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dirty="0">
                <a:latin typeface="Arial"/>
                <a:cs typeface="Arial"/>
              </a:rPr>
              <a:t>Providing information relating to an employment relationship, including a benefit plan;</a:t>
            </a:r>
          </a:p>
          <a:p>
            <a:pPr marL="690563" lvl="1" indent="-457200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dirty="0">
                <a:latin typeface="Arial"/>
                <a:cs typeface="Arial"/>
              </a:rPr>
              <a:t>Delivering a product, goods or service including product updates/upgrades; or</a:t>
            </a:r>
          </a:p>
          <a:p>
            <a:pPr marL="690563" lvl="1" indent="-457200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dirty="0">
                <a:latin typeface="Arial"/>
                <a:cs typeface="Arial"/>
              </a:rPr>
              <a:t>Following up on a referral </a:t>
            </a: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E9576-F5C3-4F95-BC1A-465DCE475DB9}" type="slidenum">
              <a:rPr lang="en-CA" smtClean="0"/>
              <a:pPr>
                <a:defRPr/>
              </a:pPr>
              <a:t>26</a:t>
            </a:fld>
            <a:endParaRPr lang="en-CA" dirty="0"/>
          </a:p>
        </p:txBody>
      </p:sp>
      <p:pic>
        <p:nvPicPr>
          <p:cNvPr id="5" name="Content Placeholder 4" descr="Screen Shot 2014-02-06 at 3.41.41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8" b="967"/>
          <a:stretch/>
        </p:blipFill>
        <p:spPr bwMode="auto">
          <a:xfrm>
            <a:off x="5826125" y="6076544"/>
            <a:ext cx="3095625" cy="76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884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56400" cy="904504"/>
          </a:xfrm>
        </p:spPr>
        <p:txBody>
          <a:bodyPr/>
          <a:lstStyle/>
          <a:p>
            <a:r>
              <a:rPr lang="en-US" b="1" dirty="0" smtClean="0">
                <a:latin typeface="Arial"/>
                <a:cs typeface="Arial"/>
              </a:rPr>
              <a:t>Transition Period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1963" indent="-461963" eaLnBrk="1" hangingPunct="1">
              <a:spcBef>
                <a:spcPct val="0"/>
              </a:spcBef>
              <a:spcAft>
                <a:spcPts val="1200"/>
              </a:spcAft>
              <a:buClr>
                <a:srgbClr val="E23B30"/>
              </a:buClr>
              <a:buFont typeface="Arial" pitchFamily="34" charset="0"/>
              <a:buChar char="•"/>
            </a:pPr>
            <a:r>
              <a:rPr lang="en-US" b="0" dirty="0" smtClean="0">
                <a:latin typeface="Arial"/>
                <a:cs typeface="Arial"/>
              </a:rPr>
              <a:t>Extends </a:t>
            </a:r>
            <a:r>
              <a:rPr lang="en-US" b="0" dirty="0">
                <a:latin typeface="Arial"/>
                <a:cs typeface="Arial"/>
              </a:rPr>
              <a:t>the time periods for all existing business and non-business relationships to 3 years from the CASL in-force date if on that date there exists such a relationship, without regard to the time period otherwise applicable, and the relationship includes CEMs</a:t>
            </a:r>
          </a:p>
          <a:p>
            <a:pPr marL="461963" indent="-461963" eaLnBrk="1" hangingPunct="1">
              <a:spcBef>
                <a:spcPct val="0"/>
              </a:spcBef>
              <a:spcAft>
                <a:spcPts val="1200"/>
              </a:spcAft>
              <a:buClr>
                <a:srgbClr val="E23B30"/>
              </a:buClr>
              <a:buFont typeface="Arial" pitchFamily="34" charset="0"/>
              <a:buChar char="•"/>
            </a:pPr>
            <a:r>
              <a:rPr lang="en-US" b="0" dirty="0">
                <a:latin typeface="Arial"/>
                <a:cs typeface="Arial"/>
              </a:rPr>
              <a:t>Means that any relationship that includes CEMs and exists now or at any time in the past will qualify – however, onus is on the sender to prove </a:t>
            </a:r>
          </a:p>
          <a:p>
            <a:pPr marL="461963" indent="-461963" eaLnBrk="1" hangingPunct="1">
              <a:spcBef>
                <a:spcPct val="0"/>
              </a:spcBef>
              <a:spcAft>
                <a:spcPts val="1200"/>
              </a:spcAft>
              <a:buClr>
                <a:srgbClr val="E23B30"/>
              </a:buClr>
              <a:buFont typeface="Arial" pitchFamily="34" charset="0"/>
              <a:buChar char="•"/>
            </a:pPr>
            <a:r>
              <a:rPr lang="en-US" b="0" dirty="0">
                <a:latin typeface="Arial"/>
                <a:cs typeface="Arial"/>
              </a:rPr>
              <a:t>Enables senders to continue to seek express consents for the next 3 years with implied consent, if any of the otherwise defined relationships exist or have existed</a:t>
            </a:r>
          </a:p>
          <a:p>
            <a:endParaRPr lang="en-US" b="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E9576-F5C3-4F95-BC1A-465DCE475DB9}" type="slidenum">
              <a:rPr lang="en-CA" smtClean="0"/>
              <a:pPr>
                <a:defRPr/>
              </a:pPr>
              <a:t>27</a:t>
            </a:fld>
            <a:endParaRPr lang="en-CA" dirty="0"/>
          </a:p>
        </p:txBody>
      </p:sp>
      <p:pic>
        <p:nvPicPr>
          <p:cNvPr id="5" name="Content Placeholder 4" descr="Screen Shot 2014-02-06 at 3.41.4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8" b="967"/>
          <a:stretch/>
        </p:blipFill>
        <p:spPr bwMode="auto">
          <a:xfrm>
            <a:off x="5826125" y="6076544"/>
            <a:ext cx="3095625" cy="76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103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11162"/>
            <a:ext cx="6756400" cy="1371600"/>
          </a:xfrm>
        </p:spPr>
        <p:txBody>
          <a:bodyPr/>
          <a:lstStyle/>
          <a:p>
            <a:r>
              <a:rPr lang="en-US" b="1" dirty="0">
                <a:latin typeface="Arial"/>
                <a:cs typeface="Arial"/>
              </a:rPr>
              <a:t>Compliance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35063"/>
            <a:ext cx="8120064" cy="4625975"/>
          </a:xfrm>
        </p:spPr>
        <p:txBody>
          <a:bodyPr/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600" b="0" dirty="0">
                <a:latin typeface="Arial"/>
                <a:cs typeface="Arial"/>
              </a:rPr>
              <a:t>Use internal </a:t>
            </a:r>
            <a:r>
              <a:rPr lang="en-US" sz="1600" b="0" dirty="0" smtClean="0">
                <a:latin typeface="Arial"/>
                <a:cs typeface="Arial"/>
              </a:rPr>
              <a:t>survey/questionnaire </a:t>
            </a:r>
            <a:r>
              <a:rPr lang="en-US" sz="1600" b="0" dirty="0">
                <a:latin typeface="Arial"/>
                <a:cs typeface="Arial"/>
              </a:rPr>
              <a:t>tool to gather information on existing databases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600" b="0" dirty="0">
                <a:latin typeface="Arial"/>
                <a:cs typeface="Arial"/>
              </a:rPr>
              <a:t>Conduct an inventory of email contacts – categorized by:</a:t>
            </a:r>
          </a:p>
          <a:p>
            <a:pPr marL="914400" lvl="1" indent="-398463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1400" dirty="0">
                <a:latin typeface="Arial"/>
                <a:cs typeface="Arial"/>
              </a:rPr>
              <a:t>Main purposes of email communications</a:t>
            </a:r>
          </a:p>
          <a:p>
            <a:pPr marL="914400" lvl="1" indent="-398463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1400" dirty="0">
                <a:latin typeface="Arial"/>
                <a:cs typeface="Arial"/>
              </a:rPr>
              <a:t>Existing </a:t>
            </a:r>
            <a:r>
              <a:rPr lang="en-US" sz="1400" dirty="0" smtClean="0">
                <a:latin typeface="Arial"/>
                <a:cs typeface="Arial"/>
              </a:rPr>
              <a:t>donor/volunteer/customer/user </a:t>
            </a:r>
            <a:r>
              <a:rPr lang="en-US" sz="1400" dirty="0">
                <a:latin typeface="Arial"/>
                <a:cs typeface="Arial"/>
              </a:rPr>
              <a:t>relationships</a:t>
            </a:r>
          </a:p>
          <a:p>
            <a:pPr marL="914400" lvl="1" indent="-398463" eaLnBrk="1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400" dirty="0">
                <a:latin typeface="Arial"/>
                <a:cs typeface="Arial"/>
              </a:rPr>
              <a:t>Express consent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600" b="0" dirty="0">
                <a:latin typeface="Arial"/>
                <a:cs typeface="Arial"/>
              </a:rPr>
              <a:t>Determine compliance strategy – whether to rely on </a:t>
            </a:r>
            <a:r>
              <a:rPr lang="en-US" sz="1600" b="0" dirty="0" smtClean="0">
                <a:latin typeface="Arial"/>
                <a:cs typeface="Arial"/>
              </a:rPr>
              <a:t>exceptions/implied </a:t>
            </a:r>
            <a:r>
              <a:rPr lang="en-US" sz="1600" b="0" dirty="0">
                <a:latin typeface="Arial"/>
                <a:cs typeface="Arial"/>
              </a:rPr>
              <a:t>consents vs. express consent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600" b="0" dirty="0">
                <a:latin typeface="Arial"/>
                <a:cs typeface="Arial"/>
              </a:rPr>
              <a:t>If to rely on </a:t>
            </a:r>
            <a:r>
              <a:rPr lang="en-US" sz="1600" b="0" dirty="0" smtClean="0">
                <a:latin typeface="Arial"/>
                <a:cs typeface="Arial"/>
              </a:rPr>
              <a:t>exceptions</a:t>
            </a:r>
            <a:r>
              <a:rPr lang="en-US" sz="1600" b="0" dirty="0">
                <a:latin typeface="Arial"/>
                <a:cs typeface="Arial"/>
              </a:rPr>
              <a:t>, etc., upgrade databases by CASL categories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5"/>
            </a:pPr>
            <a:r>
              <a:rPr lang="en-US" sz="1600" b="0" dirty="0">
                <a:latin typeface="Arial"/>
                <a:cs typeface="Arial"/>
              </a:rPr>
              <a:t>If will seek express consent, develop strategies for capturing (e.g. email response, website sign up, applications, agreements, email policies) and initiate email opt-in consent program immediately (i.e. prior to Act coming into force)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5"/>
            </a:pPr>
            <a:r>
              <a:rPr lang="en-US" sz="1600" b="0" dirty="0" smtClean="0">
                <a:latin typeface="Arial"/>
                <a:cs typeface="Arial"/>
              </a:rPr>
              <a:t>Develop </a:t>
            </a:r>
            <a:r>
              <a:rPr lang="en-US" sz="1600" b="0" dirty="0">
                <a:latin typeface="Arial"/>
                <a:cs typeface="Arial"/>
              </a:rPr>
              <a:t>CEM </a:t>
            </a:r>
            <a:r>
              <a:rPr lang="en-US" sz="1600" b="0" dirty="0" smtClean="0">
                <a:latin typeface="Arial"/>
                <a:cs typeface="Arial"/>
              </a:rPr>
              <a:t>template/footer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5"/>
            </a:pPr>
            <a:r>
              <a:rPr lang="en-US" sz="1600" b="0" dirty="0">
                <a:latin typeface="Arial"/>
                <a:cs typeface="Arial"/>
              </a:rPr>
              <a:t>Develop consent request </a:t>
            </a:r>
            <a:r>
              <a:rPr lang="en-US" sz="1600" b="0" dirty="0" smtClean="0">
                <a:latin typeface="Arial"/>
                <a:cs typeface="Arial"/>
              </a:rPr>
              <a:t>template</a:t>
            </a:r>
            <a:endParaRPr lang="en-US" sz="1600" b="0" dirty="0">
              <a:latin typeface="Arial"/>
              <a:cs typeface="Arial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 startAt="5"/>
            </a:pPr>
            <a:r>
              <a:rPr lang="en-US" sz="1600" b="0" dirty="0">
                <a:latin typeface="Arial"/>
                <a:cs typeface="Arial"/>
              </a:rPr>
              <a:t>Develop CASL compliance procedures, policies, and controls including for third party service providers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5"/>
            </a:pPr>
            <a:r>
              <a:rPr lang="en-US" sz="1600" b="0" dirty="0">
                <a:latin typeface="Arial"/>
                <a:cs typeface="Arial"/>
              </a:rPr>
              <a:t>Conduct training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en-US" sz="1600" b="0" dirty="0">
              <a:latin typeface="Arial"/>
              <a:cs typeface="Arial"/>
            </a:endParaRPr>
          </a:p>
          <a:p>
            <a:endParaRPr lang="en-US" b="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E9576-F5C3-4F95-BC1A-465DCE475DB9}" type="slidenum">
              <a:rPr lang="en-CA" smtClean="0"/>
              <a:pPr>
                <a:defRPr/>
              </a:pPr>
              <a:t>28</a:t>
            </a:fld>
            <a:endParaRPr lang="en-CA" dirty="0"/>
          </a:p>
        </p:txBody>
      </p:sp>
      <p:pic>
        <p:nvPicPr>
          <p:cNvPr id="5" name="Content Placeholder 4" descr="Screen Shot 2014-02-06 at 3.41.4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8" b="967"/>
          <a:stretch/>
        </p:blipFill>
        <p:spPr bwMode="auto">
          <a:xfrm>
            <a:off x="5826125" y="6076544"/>
            <a:ext cx="3095625" cy="76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445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11162"/>
            <a:ext cx="6756400" cy="1371600"/>
          </a:xfrm>
        </p:spPr>
        <p:txBody>
          <a:bodyPr/>
          <a:lstStyle/>
          <a:p>
            <a:r>
              <a:rPr lang="en-US" b="1" dirty="0" smtClean="0">
                <a:latin typeface="Arial"/>
                <a:cs typeface="Arial"/>
              </a:rPr>
              <a:t>Tools to consider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35063"/>
            <a:ext cx="8120064" cy="4625975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en-US" sz="1800" b="0" dirty="0" smtClean="0">
                <a:latin typeface="Arial"/>
                <a:cs typeface="Arial"/>
              </a:rPr>
              <a:t>These are some tools available to manage subscribers, members and do email marketing (</a:t>
            </a:r>
            <a:r>
              <a:rPr lang="en-US" sz="1800" b="0" dirty="0" err="1" smtClean="0">
                <a:latin typeface="Arial"/>
                <a:cs typeface="Arial"/>
              </a:rPr>
              <a:t>eblasts</a:t>
            </a:r>
            <a:r>
              <a:rPr lang="en-US" sz="1800" b="0" dirty="0" smtClean="0">
                <a:latin typeface="Arial"/>
                <a:cs typeface="Arial"/>
              </a:rPr>
              <a:t>/ e-bulletins). We are providing this list as a resource, but please note that we do not endorse any of these tools.</a:t>
            </a:r>
          </a:p>
          <a:p>
            <a:pPr marL="0" indent="0">
              <a:spcBef>
                <a:spcPts val="0"/>
              </a:spcBef>
            </a:pPr>
            <a:endParaRPr lang="en-US" sz="1800" b="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</a:pPr>
            <a:r>
              <a:rPr lang="en-US" sz="1800" dirty="0" smtClean="0">
                <a:latin typeface="Arial"/>
                <a:cs typeface="Arial"/>
              </a:rPr>
              <a:t>Wild Apricot- </a:t>
            </a:r>
            <a:r>
              <a:rPr lang="en-US" sz="1800" b="0" dirty="0" smtClean="0">
                <a:latin typeface="Arial"/>
                <a:cs typeface="Arial"/>
              </a:rPr>
              <a:t>membership management, including </a:t>
            </a:r>
            <a:r>
              <a:rPr lang="en-US" sz="1800" b="0" dirty="0" err="1" smtClean="0">
                <a:latin typeface="Arial"/>
                <a:cs typeface="Arial"/>
              </a:rPr>
              <a:t>eblasts</a:t>
            </a:r>
            <a:r>
              <a:rPr lang="en-US" sz="1800" b="0" dirty="0">
                <a:latin typeface="Arial"/>
                <a:cs typeface="Arial"/>
              </a:rPr>
              <a:t>: http://</a:t>
            </a:r>
            <a:r>
              <a:rPr lang="en-US" sz="1800" b="0" dirty="0" err="1">
                <a:latin typeface="Arial"/>
                <a:cs typeface="Arial"/>
              </a:rPr>
              <a:t>www.wildapricot.com</a:t>
            </a:r>
            <a:r>
              <a:rPr lang="en-US" sz="1800" b="0" dirty="0">
                <a:latin typeface="Arial"/>
                <a:cs typeface="Arial"/>
              </a:rPr>
              <a:t>/</a:t>
            </a:r>
            <a:endParaRPr lang="en-US" sz="1800" b="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</a:pPr>
            <a:endParaRPr lang="en-US" sz="1800" b="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</a:pPr>
            <a:r>
              <a:rPr lang="en-US" sz="1800" dirty="0" smtClean="0">
                <a:latin typeface="Arial"/>
                <a:cs typeface="Arial"/>
              </a:rPr>
              <a:t>Constant Contact</a:t>
            </a:r>
            <a:r>
              <a:rPr lang="en-US" sz="1800" b="0" dirty="0" smtClean="0">
                <a:latin typeface="Arial"/>
                <a:cs typeface="Arial"/>
              </a:rPr>
              <a:t>- event, email and </a:t>
            </a:r>
            <a:r>
              <a:rPr lang="en-US" sz="1800" b="0" dirty="0">
                <a:latin typeface="Arial"/>
                <a:cs typeface="Arial"/>
              </a:rPr>
              <a:t>social marketing: http://</a:t>
            </a:r>
            <a:r>
              <a:rPr lang="en-US" sz="1800" b="0" dirty="0" err="1">
                <a:latin typeface="Arial"/>
                <a:cs typeface="Arial"/>
              </a:rPr>
              <a:t>www.constantcontact.com</a:t>
            </a:r>
            <a:r>
              <a:rPr lang="en-US" sz="1800" b="0" dirty="0">
                <a:latin typeface="Arial"/>
                <a:cs typeface="Arial"/>
              </a:rPr>
              <a:t>/</a:t>
            </a:r>
            <a:r>
              <a:rPr lang="en-US" sz="1800" b="0" dirty="0" err="1">
                <a:latin typeface="Arial"/>
                <a:cs typeface="Arial"/>
              </a:rPr>
              <a:t>index.jsp</a:t>
            </a:r>
            <a:endParaRPr lang="en-US" sz="1800" b="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</a:pPr>
            <a:endParaRPr lang="en-US" sz="1800" b="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</a:pPr>
            <a:r>
              <a:rPr lang="en-US" sz="1800" dirty="0" err="1" smtClean="0">
                <a:latin typeface="Arial"/>
                <a:cs typeface="Arial"/>
              </a:rPr>
              <a:t>Mailchimp</a:t>
            </a:r>
            <a:r>
              <a:rPr lang="en-US" sz="1800" dirty="0" smtClean="0">
                <a:latin typeface="Arial"/>
                <a:cs typeface="Arial"/>
              </a:rPr>
              <a:t>- </a:t>
            </a:r>
            <a:r>
              <a:rPr lang="en-US" sz="1800" b="0" dirty="0">
                <a:latin typeface="Arial"/>
                <a:cs typeface="Arial"/>
              </a:rPr>
              <a:t>email marketing: </a:t>
            </a:r>
            <a:r>
              <a:rPr lang="en-US" sz="1800" b="0" dirty="0">
                <a:latin typeface="Arial"/>
                <a:cs typeface="Arial"/>
                <a:hlinkClick r:id="rId2"/>
              </a:rPr>
              <a:t>http://mailchimp.com</a:t>
            </a:r>
            <a:r>
              <a:rPr lang="en-US" sz="1800" b="0" dirty="0" smtClean="0">
                <a:latin typeface="Arial"/>
                <a:cs typeface="Arial"/>
                <a:hlinkClick r:id="rId2"/>
              </a:rPr>
              <a:t>/</a:t>
            </a:r>
            <a:endParaRPr lang="en-US" sz="1800" b="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</a:pPr>
            <a:endParaRPr lang="en-US" sz="1800" b="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</a:pPr>
            <a:r>
              <a:rPr lang="en-US" sz="1800" dirty="0" smtClean="0">
                <a:latin typeface="Arial"/>
                <a:cs typeface="Arial"/>
              </a:rPr>
              <a:t>Sumac: </a:t>
            </a:r>
            <a:r>
              <a:rPr lang="en-US" sz="1800" b="0" dirty="0" smtClean="0">
                <a:latin typeface="Arial"/>
                <a:cs typeface="Arial"/>
              </a:rPr>
              <a:t>nonprofit data management including fundraising, membership, events</a:t>
            </a:r>
            <a:r>
              <a:rPr lang="en-US" sz="1800" b="0" dirty="0">
                <a:latin typeface="Arial"/>
                <a:cs typeface="Arial"/>
              </a:rPr>
              <a:t>, email marketing: http://</a:t>
            </a:r>
            <a:r>
              <a:rPr lang="en-US" sz="1800" b="0" dirty="0" err="1">
                <a:latin typeface="Arial"/>
                <a:cs typeface="Arial"/>
              </a:rPr>
              <a:t>sumac.com</a:t>
            </a:r>
            <a:r>
              <a:rPr lang="en-US" sz="1800" b="0" dirty="0">
                <a:latin typeface="Arial"/>
                <a:cs typeface="Arial"/>
              </a:rPr>
              <a:t>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E9576-F5C3-4F95-BC1A-465DCE475DB9}" type="slidenum">
              <a:rPr lang="en-CA" smtClean="0"/>
              <a:pPr>
                <a:defRPr/>
              </a:pPr>
              <a:t>29</a:t>
            </a:fld>
            <a:endParaRPr lang="en-CA" dirty="0"/>
          </a:p>
        </p:txBody>
      </p:sp>
      <p:pic>
        <p:nvPicPr>
          <p:cNvPr id="5" name="Content Placeholder 4" descr="Screen Shot 2014-02-06 at 3.41.41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8" b="967"/>
          <a:stretch/>
        </p:blipFill>
        <p:spPr bwMode="auto">
          <a:xfrm>
            <a:off x="5826125" y="6076544"/>
            <a:ext cx="3095625" cy="76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374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63537"/>
            <a:ext cx="6756400" cy="1371600"/>
          </a:xfrm>
        </p:spPr>
        <p:txBody>
          <a:bodyPr/>
          <a:lstStyle/>
          <a:p>
            <a:r>
              <a:rPr lang="en-US" b="1" dirty="0">
                <a:solidFill>
                  <a:srgbClr val="385213"/>
                </a:solidFill>
                <a:latin typeface="Arial"/>
                <a:cs typeface="Arial"/>
              </a:rPr>
              <a:t>CASL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4913"/>
            <a:ext cx="7620000" cy="4373563"/>
          </a:xfrm>
        </p:spPr>
        <p:txBody>
          <a:bodyPr/>
          <a:lstStyle/>
          <a:p>
            <a:pPr marL="461963" indent="-461963">
              <a:spcBef>
                <a:spcPct val="0"/>
              </a:spcBef>
              <a:buClr>
                <a:srgbClr val="E23B30"/>
              </a:buClr>
              <a:buFont typeface="Arial" pitchFamily="34" charset="0"/>
              <a:buChar char="•"/>
            </a:pPr>
            <a:r>
              <a:rPr lang="en-US" b="0" dirty="0" smtClean="0">
                <a:latin typeface="Arial"/>
                <a:cs typeface="Arial"/>
              </a:rPr>
              <a:t>Applies </a:t>
            </a:r>
            <a:r>
              <a:rPr lang="en-US" b="0" dirty="0">
                <a:latin typeface="Arial"/>
                <a:cs typeface="Arial"/>
              </a:rPr>
              <a:t>to all “commercial electronic messages” (CEMs)</a:t>
            </a:r>
          </a:p>
          <a:p>
            <a:pPr marL="971550" lvl="1" indent="-514350" eaLnBrk="1" hangingPunct="1">
              <a:spcBef>
                <a:spcPct val="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AutoNum type="romanLcParenBoth"/>
            </a:pPr>
            <a:r>
              <a:rPr lang="en-US" dirty="0" smtClean="0">
                <a:latin typeface="Arial"/>
                <a:cs typeface="Arial"/>
              </a:rPr>
              <a:t>by any person within Canada;</a:t>
            </a:r>
          </a:p>
          <a:p>
            <a:pPr marL="971550" lvl="1" indent="-514350" eaLnBrk="1" hangingPunct="1">
              <a:spcBef>
                <a:spcPct val="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AutoNum type="romanLcParenBoth"/>
            </a:pPr>
            <a:r>
              <a:rPr lang="en-US" dirty="0" smtClean="0">
                <a:latin typeface="Arial"/>
                <a:cs typeface="Arial"/>
              </a:rPr>
              <a:t>by any person outside of Canada to a person within Canada</a:t>
            </a:r>
          </a:p>
          <a:p>
            <a:pPr marL="571500" indent="-514350">
              <a:spcBef>
                <a:spcPts val="600"/>
              </a:spcBef>
              <a:buClr>
                <a:srgbClr val="E23B30"/>
              </a:buClr>
              <a:buFont typeface="Arial" pitchFamily="34" charset="0"/>
              <a:buChar char="•"/>
            </a:pPr>
            <a:r>
              <a:rPr lang="en-US" b="0" dirty="0" smtClean="0">
                <a:latin typeface="Arial" panose="020B0604020202020204" pitchFamily="34" charset="0"/>
              </a:rPr>
              <a:t>Applies </a:t>
            </a:r>
            <a:r>
              <a:rPr lang="en-US" b="0" dirty="0">
                <a:latin typeface="Arial" panose="020B0604020202020204" pitchFamily="34" charset="0"/>
              </a:rPr>
              <a:t>to all </a:t>
            </a:r>
            <a:r>
              <a:rPr lang="en-US" b="0" dirty="0" smtClean="0">
                <a:latin typeface="Arial" panose="020B0604020202020204" pitchFamily="34" charset="0"/>
              </a:rPr>
              <a:t>organizations </a:t>
            </a:r>
            <a:r>
              <a:rPr lang="en-US" b="0" dirty="0">
                <a:latin typeface="Arial" panose="020B0604020202020204" pitchFamily="34" charset="0"/>
              </a:rPr>
              <a:t>and all electronic messages </a:t>
            </a:r>
            <a:r>
              <a:rPr lang="en-US" b="0" dirty="0" smtClean="0">
                <a:latin typeface="Arial" panose="020B0604020202020204" pitchFamily="34" charset="0"/>
              </a:rPr>
              <a:t>sent by them that </a:t>
            </a:r>
            <a:r>
              <a:rPr lang="en-US" b="0" dirty="0">
                <a:latin typeface="Arial" panose="020B0604020202020204" pitchFamily="34" charset="0"/>
              </a:rPr>
              <a:t>have a commercial </a:t>
            </a:r>
            <a:r>
              <a:rPr lang="en-US" b="0" dirty="0" smtClean="0">
                <a:latin typeface="Arial" panose="020B0604020202020204" pitchFamily="34" charset="0"/>
              </a:rPr>
              <a:t>purpose</a:t>
            </a:r>
          </a:p>
          <a:p>
            <a:pPr marL="571500" indent="-514350">
              <a:spcBef>
                <a:spcPts val="600"/>
              </a:spcBef>
              <a:buClr>
                <a:srgbClr val="E23B30"/>
              </a:buClr>
              <a:buFont typeface="Arial" pitchFamily="34" charset="0"/>
              <a:buChar char="•"/>
            </a:pPr>
            <a:r>
              <a:rPr lang="en-US" b="0" dirty="0">
                <a:latin typeface="Arial"/>
                <a:cs typeface="Arial"/>
              </a:rPr>
              <a:t>CEMs include emails, text messages, social media and website interactions, other electronic communications </a:t>
            </a:r>
            <a:r>
              <a:rPr lang="en-US" b="0" dirty="0" smtClean="0">
                <a:latin typeface="Arial"/>
                <a:cs typeface="Arial"/>
              </a:rPr>
              <a:t>sent </a:t>
            </a:r>
            <a:r>
              <a:rPr lang="en-US" b="0" dirty="0">
                <a:latin typeface="Arial"/>
                <a:cs typeface="Arial"/>
              </a:rPr>
              <a:t>for the purpose of a commercial </a:t>
            </a:r>
            <a:r>
              <a:rPr lang="en-US" b="0" dirty="0" smtClean="0">
                <a:latin typeface="Arial"/>
                <a:cs typeface="Arial"/>
              </a:rPr>
              <a:t>activity</a:t>
            </a:r>
            <a:endParaRPr lang="en-US" b="0" dirty="0" smtClean="0">
              <a:latin typeface="Arial" panose="020B0604020202020204" pitchFamily="34" charset="0"/>
              <a:cs typeface="Arial"/>
            </a:endParaRPr>
          </a:p>
          <a:p>
            <a:pPr marL="571500" indent="-514350">
              <a:spcBef>
                <a:spcPts val="600"/>
              </a:spcBef>
              <a:buClr>
                <a:srgbClr val="E23B30"/>
              </a:buClr>
              <a:buFont typeface="Arial" pitchFamily="34" charset="0"/>
              <a:buChar char="•"/>
            </a:pPr>
            <a:r>
              <a:rPr lang="en-US" b="0" dirty="0" smtClean="0">
                <a:latin typeface="Arial"/>
                <a:cs typeface="Arial"/>
              </a:rPr>
              <a:t>Applies to social media if message is directed to a specific person or persons</a:t>
            </a:r>
          </a:p>
          <a:p>
            <a:pPr marL="571500" indent="-514350">
              <a:spcBef>
                <a:spcPts val="600"/>
              </a:spcBef>
              <a:buClr>
                <a:srgbClr val="E23B30"/>
              </a:buClr>
              <a:buFont typeface="Arial" pitchFamily="34" charset="0"/>
              <a:buChar char="•"/>
            </a:pPr>
            <a:r>
              <a:rPr lang="en-US" b="0" dirty="0" smtClean="0">
                <a:latin typeface="Arial"/>
                <a:cs typeface="Arial"/>
              </a:rPr>
              <a:t>Does not apply to tweets and postings (e.g. Facebook) if not directed to a person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E9576-F5C3-4F95-BC1A-465DCE475DB9}" type="slidenum">
              <a:rPr lang="en-CA" smtClean="0"/>
              <a:pPr>
                <a:defRPr/>
              </a:pPr>
              <a:t>3</a:t>
            </a:fld>
            <a:endParaRPr lang="en-CA" dirty="0"/>
          </a:p>
        </p:txBody>
      </p:sp>
      <p:pic>
        <p:nvPicPr>
          <p:cNvPr id="5" name="Content Placeholder 4" descr="Screen Shot 2014-02-06 at 3.41.4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8" b="967"/>
          <a:stretch/>
        </p:blipFill>
        <p:spPr bwMode="auto">
          <a:xfrm>
            <a:off x="5826125" y="6076544"/>
            <a:ext cx="3095625" cy="76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032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5562"/>
            <a:ext cx="6756400" cy="1371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385213"/>
                </a:solidFill>
                <a:latin typeface="Arial"/>
                <a:cs typeface="Arial"/>
              </a:rPr>
              <a:t>CASL – key Information references</a:t>
            </a:r>
            <a:endParaRPr lang="en-US" b="1" dirty="0">
              <a:solidFill>
                <a:srgbClr val="385213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6039"/>
            <a:ext cx="7620000" cy="4635500"/>
          </a:xfrm>
        </p:spPr>
        <p:txBody>
          <a:bodyPr/>
          <a:lstStyle/>
          <a:p>
            <a:pPr marL="576263" lvl="1" indent="-461963">
              <a:spcBef>
                <a:spcPct val="0"/>
              </a:spcBef>
              <a:spcAft>
                <a:spcPts val="200"/>
              </a:spcAft>
              <a:buClr>
                <a:srgbClr val="E23B30"/>
              </a:buClr>
              <a:buFont typeface="Arial" pitchFamily="34" charset="0"/>
              <a:buChar char="•"/>
            </a:pPr>
            <a:r>
              <a:rPr lang="en-US" sz="2100" dirty="0" smtClean="0">
                <a:latin typeface="Arial"/>
                <a:cs typeface="Arial"/>
              </a:rPr>
              <a:t>CRTC </a:t>
            </a:r>
            <a:r>
              <a:rPr lang="en-US" sz="2100" dirty="0">
                <a:latin typeface="Arial"/>
                <a:cs typeface="Arial"/>
              </a:rPr>
              <a:t>Regulations(form and content </a:t>
            </a:r>
            <a:r>
              <a:rPr lang="en-US" sz="2100" dirty="0" smtClean="0">
                <a:latin typeface="Arial"/>
                <a:cs typeface="Arial"/>
              </a:rPr>
              <a:t>requirements)</a:t>
            </a:r>
          </a:p>
          <a:p>
            <a:pPr marL="576263" lvl="1" indent="-461963">
              <a:spcBef>
                <a:spcPct val="0"/>
              </a:spcBef>
              <a:spcAft>
                <a:spcPts val="200"/>
              </a:spcAft>
              <a:buClr>
                <a:srgbClr val="E23B30"/>
              </a:buClr>
              <a:buFont typeface="Arial" pitchFamily="34" charset="0"/>
              <a:buChar char="•"/>
            </a:pPr>
            <a:r>
              <a:rPr lang="en-US" sz="2100" dirty="0">
                <a:latin typeface="Arial"/>
                <a:cs typeface="Arial"/>
              </a:rPr>
              <a:t>Industry Canada Regulations (exceptions, exemptions</a:t>
            </a:r>
            <a:r>
              <a:rPr lang="en-US" sz="2100" dirty="0" smtClean="0">
                <a:latin typeface="Arial"/>
                <a:cs typeface="Arial"/>
              </a:rPr>
              <a:t>)</a:t>
            </a:r>
          </a:p>
          <a:p>
            <a:pPr marL="114300" lvl="1" indent="0">
              <a:spcBef>
                <a:spcPct val="0"/>
              </a:spcBef>
              <a:spcAft>
                <a:spcPts val="200"/>
              </a:spcAft>
              <a:buClr>
                <a:srgbClr val="E23B30"/>
              </a:buClr>
              <a:buNone/>
            </a:pPr>
            <a:endParaRPr lang="en-US" sz="2100" dirty="0" smtClean="0">
              <a:latin typeface="Arial"/>
              <a:cs typeface="Arial"/>
            </a:endParaRPr>
          </a:p>
          <a:p>
            <a:pPr marL="571500" indent="-514350" eaLnBrk="1" hangingPunct="1">
              <a:spcBef>
                <a:spcPct val="0"/>
              </a:spcBef>
              <a:spcAft>
                <a:spcPts val="200"/>
              </a:spcAft>
              <a:buClr>
                <a:srgbClr val="E23B30"/>
              </a:buClr>
              <a:buFont typeface="Arial" pitchFamily="34" charset="0"/>
              <a:buChar char="•"/>
            </a:pPr>
            <a:r>
              <a:rPr lang="en-US" sz="2100" b="0" dirty="0" smtClean="0">
                <a:latin typeface="Arial"/>
                <a:cs typeface="Arial"/>
              </a:rPr>
              <a:t>CRTC </a:t>
            </a:r>
            <a:r>
              <a:rPr lang="en-US" sz="2100" b="0" dirty="0">
                <a:latin typeface="Arial"/>
                <a:cs typeface="Arial"/>
              </a:rPr>
              <a:t>Compliance and Enforcement Information Bulletins (October </a:t>
            </a:r>
            <a:r>
              <a:rPr lang="en-US" sz="2100" b="0" dirty="0" smtClean="0">
                <a:latin typeface="Arial"/>
                <a:cs typeface="Arial"/>
              </a:rPr>
              <a:t>2012; June 2014) </a:t>
            </a:r>
            <a:endParaRPr lang="en-US" sz="2100" b="0" dirty="0">
              <a:latin typeface="Arial"/>
              <a:cs typeface="Arial"/>
            </a:endParaRPr>
          </a:p>
          <a:p>
            <a:pPr marL="571500" indent="-514350" eaLnBrk="1" hangingPunct="1">
              <a:spcBef>
                <a:spcPct val="0"/>
              </a:spcBef>
              <a:spcAft>
                <a:spcPts val="200"/>
              </a:spcAft>
              <a:buClr>
                <a:srgbClr val="E23B30"/>
              </a:buClr>
              <a:buFont typeface="Arial" pitchFamily="34" charset="0"/>
              <a:buChar char="•"/>
            </a:pPr>
            <a:r>
              <a:rPr lang="en-US" sz="2100" b="0" dirty="0">
                <a:latin typeface="Arial"/>
                <a:cs typeface="Arial"/>
              </a:rPr>
              <a:t>Industry Canada Regulatory Impact Analysis </a:t>
            </a:r>
            <a:r>
              <a:rPr lang="en-US" sz="2100" b="0" dirty="0" smtClean="0">
                <a:latin typeface="Arial"/>
                <a:cs typeface="Arial"/>
              </a:rPr>
              <a:t>Statement</a:t>
            </a:r>
          </a:p>
          <a:p>
            <a:pPr marL="571500" indent="-514350" eaLnBrk="1" hangingPunct="1">
              <a:spcBef>
                <a:spcPct val="0"/>
              </a:spcBef>
              <a:spcAft>
                <a:spcPts val="200"/>
              </a:spcAft>
              <a:buClr>
                <a:srgbClr val="E23B30"/>
              </a:buClr>
              <a:buFont typeface="Arial" pitchFamily="34" charset="0"/>
              <a:buChar char="•"/>
            </a:pPr>
            <a:r>
              <a:rPr lang="en-US" sz="2100" b="0" dirty="0" smtClean="0">
                <a:latin typeface="Arial"/>
                <a:cs typeface="Arial"/>
              </a:rPr>
              <a:t>Industry Canada FAQs</a:t>
            </a:r>
          </a:p>
          <a:p>
            <a:pPr marL="571500" indent="-514350" eaLnBrk="1" hangingPunct="1">
              <a:spcBef>
                <a:spcPct val="0"/>
              </a:spcBef>
              <a:spcAft>
                <a:spcPts val="200"/>
              </a:spcAft>
              <a:buClr>
                <a:srgbClr val="E23B30"/>
              </a:buClr>
              <a:buFont typeface="Arial" pitchFamily="34" charset="0"/>
              <a:buChar char="•"/>
            </a:pPr>
            <a:r>
              <a:rPr lang="en-US" sz="2100" b="0" dirty="0">
                <a:latin typeface="Arial"/>
                <a:cs typeface="Arial"/>
              </a:rPr>
              <a:t>Industry Canada website: </a:t>
            </a:r>
            <a:r>
              <a:rPr lang="en-US" sz="2100" b="0" dirty="0">
                <a:latin typeface="Arial"/>
                <a:cs typeface="Arial"/>
                <a:hlinkClick r:id="rId2"/>
              </a:rPr>
              <a:t>http://fightspam.gc.ca</a:t>
            </a:r>
            <a:endParaRPr lang="en-US" sz="2100" b="0" dirty="0" smtClean="0">
              <a:latin typeface="Arial"/>
              <a:cs typeface="Arial"/>
            </a:endParaRPr>
          </a:p>
          <a:p>
            <a:pPr marL="571500" indent="-514350" eaLnBrk="1" hangingPunct="1">
              <a:spcBef>
                <a:spcPct val="0"/>
              </a:spcBef>
              <a:spcAft>
                <a:spcPts val="200"/>
              </a:spcAft>
              <a:buClr>
                <a:srgbClr val="E23B30"/>
              </a:buClr>
              <a:buFont typeface="Arial" pitchFamily="34" charset="0"/>
              <a:buChar char="•"/>
            </a:pPr>
            <a:r>
              <a:rPr lang="en-US" sz="2100" b="0" dirty="0" smtClean="0">
                <a:latin typeface="Arial"/>
                <a:cs typeface="Arial"/>
              </a:rPr>
              <a:t>CRTC Revised FAQs </a:t>
            </a:r>
            <a:r>
              <a:rPr lang="en-US" sz="2100" b="0" dirty="0" smtClean="0">
                <a:latin typeface="Arial"/>
                <a:cs typeface="Arial"/>
              </a:rPr>
              <a:t>(June 23, </a:t>
            </a:r>
            <a:r>
              <a:rPr lang="en-US" sz="2100" b="0" dirty="0" smtClean="0">
                <a:latin typeface="Arial"/>
                <a:cs typeface="Arial"/>
              </a:rPr>
              <a:t>2014)</a:t>
            </a:r>
          </a:p>
          <a:p>
            <a:pPr marL="571500" indent="-514350">
              <a:spcBef>
                <a:spcPct val="0"/>
              </a:spcBef>
              <a:spcAft>
                <a:spcPts val="200"/>
              </a:spcAft>
              <a:buClr>
                <a:srgbClr val="E23B30"/>
              </a:buClr>
              <a:buFont typeface="Arial" pitchFamily="34" charset="0"/>
              <a:buChar char="•"/>
            </a:pPr>
            <a:r>
              <a:rPr lang="en-US" sz="2100" b="0" dirty="0">
                <a:latin typeface="Arial"/>
                <a:cs typeface="Arial"/>
              </a:rPr>
              <a:t>CRTC website: </a:t>
            </a:r>
            <a:r>
              <a:rPr lang="en-US" sz="2100" b="0" dirty="0">
                <a:latin typeface="Arial"/>
                <a:cs typeface="Arial"/>
                <a:hlinkClick r:id="rId3"/>
              </a:rPr>
              <a:t>http://</a:t>
            </a:r>
            <a:r>
              <a:rPr lang="en-US" sz="2100" b="0" dirty="0" smtClean="0">
                <a:latin typeface="Arial"/>
                <a:cs typeface="Arial"/>
                <a:hlinkClick r:id="rId3"/>
              </a:rPr>
              <a:t>www.crtc.gc.ca/eng/casl-lcap.htm</a:t>
            </a:r>
            <a:endParaRPr lang="en-US" sz="2100" b="0" dirty="0">
              <a:latin typeface="Arial"/>
              <a:cs typeface="Arial"/>
            </a:endParaRPr>
          </a:p>
          <a:p>
            <a:pPr marL="571500" indent="-514350">
              <a:spcBef>
                <a:spcPct val="0"/>
              </a:spcBef>
              <a:spcAft>
                <a:spcPts val="200"/>
              </a:spcAft>
              <a:buClr>
                <a:srgbClr val="E23B30"/>
              </a:buClr>
              <a:buFont typeface="Arial" pitchFamily="34" charset="0"/>
              <a:buChar char="•"/>
            </a:pPr>
            <a:endParaRPr lang="en-US" sz="2100" b="0" dirty="0" smtClean="0">
              <a:latin typeface="Arial"/>
              <a:cs typeface="Arial"/>
            </a:endParaRPr>
          </a:p>
          <a:p>
            <a:pPr marL="571500" indent="-514350" eaLnBrk="1" hangingPunct="1">
              <a:spcBef>
                <a:spcPct val="0"/>
              </a:spcBef>
              <a:spcAft>
                <a:spcPts val="200"/>
              </a:spcAft>
              <a:buClr>
                <a:srgbClr val="E23B30"/>
              </a:buClr>
              <a:buFont typeface="Arial" pitchFamily="34" charset="0"/>
              <a:buChar char="•"/>
            </a:pPr>
            <a:r>
              <a:rPr lang="en-US" sz="2100" b="0" dirty="0" smtClean="0">
                <a:latin typeface="Arial"/>
                <a:cs typeface="Arial"/>
              </a:rPr>
              <a:t>David Young Law Compliance Bulletins (April 2014)</a:t>
            </a:r>
          </a:p>
          <a:p>
            <a:pPr marL="571500" indent="-514350">
              <a:spcBef>
                <a:spcPct val="0"/>
              </a:spcBef>
              <a:spcAft>
                <a:spcPts val="200"/>
              </a:spcAft>
              <a:buClr>
                <a:srgbClr val="E23B30"/>
              </a:buClr>
              <a:buFont typeface="Arial" pitchFamily="34" charset="0"/>
              <a:buChar char="•"/>
            </a:pPr>
            <a:r>
              <a:rPr lang="en-US" sz="2100" b="0" dirty="0" smtClean="0">
                <a:latin typeface="Arial"/>
                <a:cs typeface="Arial"/>
              </a:rPr>
              <a:t>David Young Law </a:t>
            </a:r>
            <a:r>
              <a:rPr lang="en-US" sz="2100" b="0" dirty="0">
                <a:latin typeface="Arial"/>
                <a:cs typeface="Arial"/>
              </a:rPr>
              <a:t>Anti-Spam </a:t>
            </a:r>
            <a:r>
              <a:rPr lang="en-US" sz="2100" b="0" dirty="0" smtClean="0">
                <a:latin typeface="Arial"/>
                <a:cs typeface="Arial"/>
              </a:rPr>
              <a:t>Toolkit: http://davidyounglaw.ca/anti-spam</a:t>
            </a:r>
            <a:r>
              <a:rPr lang="en-US" sz="2100" b="0" dirty="0">
                <a:latin typeface="Arial"/>
                <a:cs typeface="Arial"/>
              </a:rPr>
              <a:t>/</a:t>
            </a:r>
            <a:endParaRPr lang="en-US" sz="800" b="0" dirty="0">
              <a:latin typeface="Arial"/>
              <a:cs typeface="Arial"/>
            </a:endParaRPr>
          </a:p>
          <a:p>
            <a:pPr marL="57150" indent="0" eaLnBrk="1" hangingPunct="1">
              <a:spcBef>
                <a:spcPct val="0"/>
              </a:spcBef>
              <a:spcAft>
                <a:spcPts val="200"/>
              </a:spcAft>
              <a:buClr>
                <a:srgbClr val="E23B30"/>
              </a:buClr>
            </a:pPr>
            <a:r>
              <a:rPr lang="en-US" sz="2100" b="0" dirty="0" smtClean="0">
                <a:latin typeface="Arial"/>
                <a:cs typeface="Arial"/>
              </a:rPr>
              <a:t>   </a:t>
            </a:r>
          </a:p>
          <a:p>
            <a:endParaRPr lang="en-US" b="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E9576-F5C3-4F95-BC1A-465DCE475DB9}" type="slidenum">
              <a:rPr lang="en-CA" smtClean="0"/>
              <a:pPr>
                <a:defRPr/>
              </a:pPr>
              <a:t>30</a:t>
            </a:fld>
            <a:endParaRPr lang="en-CA" dirty="0"/>
          </a:p>
        </p:txBody>
      </p:sp>
      <p:pic>
        <p:nvPicPr>
          <p:cNvPr id="5" name="Content Placeholder 4" descr="Screen Shot 2014-02-06 at 3.41.41 PM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8" b="967"/>
          <a:stretch/>
        </p:blipFill>
        <p:spPr bwMode="auto">
          <a:xfrm>
            <a:off x="5826125" y="6076544"/>
            <a:ext cx="3095625" cy="76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670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37" y="-393901"/>
            <a:ext cx="6756400" cy="43227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385213"/>
                </a:solidFill>
                <a:latin typeface="Arial"/>
                <a:cs typeface="Arial"/>
              </a:rPr>
              <a:t>		     questions</a:t>
            </a:r>
            <a:endParaRPr lang="en-US" b="1" dirty="0">
              <a:solidFill>
                <a:srgbClr val="385213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6039"/>
            <a:ext cx="7620000" cy="4635500"/>
          </a:xfrm>
        </p:spPr>
        <p:txBody>
          <a:bodyPr/>
          <a:lstStyle/>
          <a:p>
            <a:pPr marL="57150" indent="0" eaLnBrk="1" hangingPunct="1">
              <a:spcBef>
                <a:spcPct val="0"/>
              </a:spcBef>
              <a:spcAft>
                <a:spcPts val="200"/>
              </a:spcAft>
              <a:buClr>
                <a:srgbClr val="E23B30"/>
              </a:buClr>
            </a:pPr>
            <a:r>
              <a:rPr lang="en-US" sz="2100" b="0" dirty="0" smtClean="0">
                <a:latin typeface="Arial"/>
                <a:cs typeface="Arial"/>
              </a:rPr>
              <a:t>   </a:t>
            </a:r>
          </a:p>
          <a:p>
            <a:endParaRPr lang="en-US" b="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E9576-F5C3-4F95-BC1A-465DCE475DB9}" type="slidenum">
              <a:rPr lang="en-CA" smtClean="0"/>
              <a:pPr>
                <a:defRPr/>
              </a:pPr>
              <a:t>31</a:t>
            </a:fld>
            <a:endParaRPr lang="en-CA" dirty="0"/>
          </a:p>
        </p:txBody>
      </p:sp>
      <p:pic>
        <p:nvPicPr>
          <p:cNvPr id="5" name="Content Placeholder 4" descr="Screen Shot 2014-02-06 at 3.41.4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8" b="967"/>
          <a:stretch/>
        </p:blipFill>
        <p:spPr bwMode="auto">
          <a:xfrm>
            <a:off x="5826125" y="6076544"/>
            <a:ext cx="3095625" cy="76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81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5562"/>
            <a:ext cx="6756400" cy="39290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385213"/>
                </a:solidFill>
                <a:latin typeface="Arial"/>
                <a:cs typeface="Arial"/>
              </a:rPr>
              <a:t>			discussion</a:t>
            </a:r>
            <a:endParaRPr lang="en-US" b="1" dirty="0">
              <a:solidFill>
                <a:srgbClr val="385213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6039"/>
            <a:ext cx="7620000" cy="4635500"/>
          </a:xfrm>
        </p:spPr>
        <p:txBody>
          <a:bodyPr/>
          <a:lstStyle/>
          <a:p>
            <a:pPr marL="57150" indent="0" eaLnBrk="1" hangingPunct="1">
              <a:spcBef>
                <a:spcPct val="0"/>
              </a:spcBef>
              <a:spcAft>
                <a:spcPts val="200"/>
              </a:spcAft>
              <a:buClr>
                <a:srgbClr val="E23B30"/>
              </a:buClr>
            </a:pPr>
            <a:r>
              <a:rPr lang="en-US" sz="2100" b="0" dirty="0" smtClean="0">
                <a:latin typeface="Arial"/>
                <a:cs typeface="Arial"/>
              </a:rPr>
              <a:t>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E9576-F5C3-4F95-BC1A-465DCE475DB9}" type="slidenum">
              <a:rPr lang="en-CA" smtClean="0"/>
              <a:pPr>
                <a:defRPr/>
              </a:pPr>
              <a:t>32</a:t>
            </a:fld>
            <a:endParaRPr lang="en-CA" dirty="0"/>
          </a:p>
        </p:txBody>
      </p:sp>
      <p:pic>
        <p:nvPicPr>
          <p:cNvPr id="5" name="Content Placeholder 4" descr="Screen Shot 2014-02-06 at 3.41.4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8" b="967"/>
          <a:stretch/>
        </p:blipFill>
        <p:spPr bwMode="auto">
          <a:xfrm>
            <a:off x="5826125" y="6076544"/>
            <a:ext cx="3095625" cy="76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732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/>
                <a:cs typeface="Arial"/>
              </a:rPr>
              <a:t>For Further Information please contact: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9575" y="2562226"/>
            <a:ext cx="5734050" cy="2724150"/>
          </a:xfrm>
        </p:spPr>
        <p:txBody>
          <a:bodyPr/>
          <a:lstStyle/>
          <a:p>
            <a:pPr algn="ctr">
              <a:spcBef>
                <a:spcPts val="200"/>
              </a:spcBef>
              <a:buNone/>
            </a:pPr>
            <a:r>
              <a:rPr lang="en-US" dirty="0">
                <a:latin typeface="Arial"/>
                <a:cs typeface="Arial"/>
              </a:rPr>
              <a:t>David Young</a:t>
            </a:r>
          </a:p>
          <a:p>
            <a:pPr algn="ctr">
              <a:spcBef>
                <a:spcPts val="200"/>
              </a:spcBef>
              <a:buNone/>
            </a:pPr>
            <a:r>
              <a:rPr lang="en-US" dirty="0">
                <a:latin typeface="Arial"/>
                <a:cs typeface="Arial"/>
              </a:rPr>
              <a:t>David Young Law</a:t>
            </a:r>
          </a:p>
          <a:p>
            <a:pPr algn="ctr">
              <a:spcBef>
                <a:spcPts val="200"/>
              </a:spcBef>
              <a:buNone/>
            </a:pPr>
            <a:r>
              <a:rPr lang="en-US" dirty="0">
                <a:latin typeface="Arial"/>
                <a:cs typeface="Arial"/>
              </a:rPr>
              <a:t>T:  416.968.6286</a:t>
            </a:r>
          </a:p>
          <a:p>
            <a:pPr algn="ctr">
              <a:spcBef>
                <a:spcPts val="200"/>
              </a:spcBef>
              <a:buNone/>
            </a:pPr>
            <a:r>
              <a:rPr lang="en-US" dirty="0">
                <a:latin typeface="Arial"/>
                <a:cs typeface="Arial"/>
              </a:rPr>
              <a:t>M:  416.318.5521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i="1" dirty="0" smtClean="0">
                <a:latin typeface="Arial"/>
                <a:cs typeface="Arial"/>
              </a:rPr>
              <a:t>david@davidyounglaw.ca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dirty="0" smtClean="0">
                <a:latin typeface="Arial"/>
                <a:cs typeface="Arial"/>
              </a:rPr>
              <a:t>Web: </a:t>
            </a:r>
            <a:r>
              <a:rPr lang="en-US" dirty="0" smtClean="0">
                <a:latin typeface="Arial"/>
                <a:cs typeface="Arial"/>
                <a:hlinkClick r:id="rId2"/>
              </a:rPr>
              <a:t>www.davidyounglaw.ca</a:t>
            </a:r>
            <a:endParaRPr lang="en-US" dirty="0" smtClean="0">
              <a:latin typeface="Arial"/>
              <a:cs typeface="Arial"/>
            </a:endParaRPr>
          </a:p>
          <a:p>
            <a:pPr algn="ctr">
              <a:spcBef>
                <a:spcPts val="200"/>
              </a:spcBef>
              <a:spcAft>
                <a:spcPts val="200"/>
              </a:spcAft>
              <a:buNone/>
            </a:pPr>
            <a:endParaRPr lang="en-US" dirty="0">
              <a:latin typeface="Arial"/>
              <a:cs typeface="Arial"/>
            </a:endParaRPr>
          </a:p>
          <a:p>
            <a:pPr algn="ctr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dirty="0" smtClean="0">
                <a:latin typeface="Arial"/>
                <a:cs typeface="Arial"/>
              </a:rPr>
              <a:t>THANK YOU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E9576-F5C3-4F95-BC1A-465DCE475DB9}" type="slidenum">
              <a:rPr lang="en-CA" smtClean="0"/>
              <a:pPr>
                <a:defRPr/>
              </a:pPr>
              <a:t>33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0694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Arial"/>
                <a:cs typeface="Arial"/>
              </a:rPr>
              <a:t>What is a </a:t>
            </a:r>
            <a:r>
              <a:rPr lang="en-US" b="1" i="1" dirty="0">
                <a:latin typeface="Arial"/>
                <a:cs typeface="Arial"/>
              </a:rPr>
              <a:t>Commercial </a:t>
            </a:r>
            <a:r>
              <a:rPr lang="en-US" b="1" dirty="0">
                <a:latin typeface="Arial"/>
                <a:cs typeface="Arial"/>
              </a:rPr>
              <a:t>Electronic </a:t>
            </a:r>
            <a:r>
              <a:rPr lang="en-US" b="1" dirty="0" smtClean="0">
                <a:latin typeface="Arial"/>
                <a:cs typeface="Arial"/>
              </a:rPr>
              <a:t>Message (</a:t>
            </a:r>
            <a:r>
              <a:rPr lang="en-US" b="1" dirty="0" err="1" smtClean="0">
                <a:latin typeface="Arial"/>
                <a:cs typeface="Arial"/>
              </a:rPr>
              <a:t>cem</a:t>
            </a:r>
            <a:r>
              <a:rPr lang="en-US" b="1" dirty="0" smtClean="0">
                <a:latin typeface="Arial"/>
                <a:cs typeface="Arial"/>
              </a:rPr>
              <a:t>)?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b="0" dirty="0">
                <a:latin typeface="Arial"/>
                <a:cs typeface="Arial"/>
              </a:rPr>
              <a:t>An electronic message that, having regard to its </a:t>
            </a:r>
            <a:r>
              <a:rPr lang="en-US" sz="2200" b="0" dirty="0" smtClean="0">
                <a:latin typeface="Arial"/>
                <a:cs typeface="Arial"/>
              </a:rPr>
              <a:t>content, </a:t>
            </a:r>
            <a:r>
              <a:rPr lang="en-US" sz="2200" b="0" dirty="0">
                <a:latin typeface="Arial"/>
                <a:cs typeface="Arial"/>
              </a:rPr>
              <a:t>or its </a:t>
            </a:r>
            <a:r>
              <a:rPr lang="en-US" sz="2200" b="0" dirty="0" smtClean="0">
                <a:latin typeface="Arial"/>
                <a:cs typeface="Arial"/>
              </a:rPr>
              <a:t>links, </a:t>
            </a:r>
            <a:r>
              <a:rPr lang="en-US" sz="2200" b="0" dirty="0">
                <a:latin typeface="Arial"/>
                <a:cs typeface="Arial"/>
              </a:rPr>
              <a:t>or the contact information </a:t>
            </a:r>
            <a:r>
              <a:rPr lang="en-US" sz="2200" b="0" dirty="0" smtClean="0">
                <a:latin typeface="Arial"/>
                <a:cs typeface="Arial"/>
              </a:rPr>
              <a:t>provided, </a:t>
            </a:r>
            <a:r>
              <a:rPr lang="en-US" sz="2200" b="0" dirty="0">
                <a:latin typeface="Arial"/>
                <a:cs typeface="Arial"/>
              </a:rPr>
              <a:t>would reasonably be determined to have as </a:t>
            </a:r>
            <a:r>
              <a:rPr lang="en-US" sz="2200" b="0" i="1" u="sng" dirty="0">
                <a:latin typeface="Arial"/>
                <a:cs typeface="Arial"/>
              </a:rPr>
              <a:t>a purpose </a:t>
            </a:r>
            <a:r>
              <a:rPr lang="en-US" sz="2200" b="0" dirty="0">
                <a:latin typeface="Arial"/>
                <a:cs typeface="Arial"/>
              </a:rPr>
              <a:t>encouraging participation in a commercial activity</a:t>
            </a:r>
          </a:p>
          <a:p>
            <a:r>
              <a:rPr lang="en-US" sz="2200" b="0" dirty="0">
                <a:latin typeface="Arial"/>
                <a:cs typeface="Arial"/>
              </a:rPr>
              <a:t>Commercial activity </a:t>
            </a:r>
            <a:r>
              <a:rPr lang="en-US" sz="2200" b="0" dirty="0" smtClean="0">
                <a:latin typeface="Arial"/>
                <a:cs typeface="Arial"/>
              </a:rPr>
              <a:t>is </a:t>
            </a:r>
            <a:r>
              <a:rPr lang="en-US" sz="2200" b="0" dirty="0">
                <a:latin typeface="Arial"/>
                <a:cs typeface="Arial"/>
              </a:rPr>
              <a:t>defined to include any commercial transaction whether or not for </a:t>
            </a:r>
            <a:r>
              <a:rPr lang="en-US" sz="2200" b="0" dirty="0" smtClean="0">
                <a:latin typeface="Arial"/>
                <a:cs typeface="Arial"/>
              </a:rPr>
              <a:t>profit</a:t>
            </a:r>
            <a:endParaRPr lang="en-US" sz="2200" b="0" dirty="0">
              <a:latin typeface="Arial"/>
              <a:cs typeface="Arial"/>
            </a:endParaRPr>
          </a:p>
          <a:p>
            <a:r>
              <a:rPr lang="en-US" sz="2200" b="0" dirty="0">
                <a:latin typeface="Arial"/>
                <a:cs typeface="Arial"/>
              </a:rPr>
              <a:t>Will apply to many activities carried on by charities/not for </a:t>
            </a:r>
            <a:r>
              <a:rPr lang="en-US" sz="2200" b="0" dirty="0" smtClean="0">
                <a:latin typeface="Arial"/>
                <a:cs typeface="Arial"/>
              </a:rPr>
              <a:t>profits/social benefit organizations </a:t>
            </a:r>
            <a:r>
              <a:rPr lang="en-US" sz="2200" b="0" dirty="0">
                <a:latin typeface="Arial"/>
                <a:cs typeface="Arial"/>
              </a:rPr>
              <a:t>(e.g. sale of tickets, services, merchandise, memberships)</a:t>
            </a:r>
          </a:p>
          <a:p>
            <a:endParaRPr lang="en-US" b="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E9576-F5C3-4F95-BC1A-465DCE475DB9}" type="slidenum">
              <a:rPr lang="en-CA" smtClean="0"/>
              <a:pPr>
                <a:defRPr/>
              </a:pPr>
              <a:t>4</a:t>
            </a:fld>
            <a:endParaRPr lang="en-CA" dirty="0"/>
          </a:p>
        </p:txBody>
      </p:sp>
      <p:pic>
        <p:nvPicPr>
          <p:cNvPr id="5" name="Content Placeholder 4" descr="Screen Shot 2014-02-06 at 3.41.4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8" b="967"/>
          <a:stretch/>
        </p:blipFill>
        <p:spPr bwMode="auto">
          <a:xfrm>
            <a:off x="5826125" y="6076544"/>
            <a:ext cx="3095625" cy="76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550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3350"/>
            <a:ext cx="6756400" cy="1371600"/>
          </a:xfrm>
        </p:spPr>
        <p:txBody>
          <a:bodyPr/>
          <a:lstStyle/>
          <a:p>
            <a:r>
              <a:rPr lang="en-US" b="1" dirty="0">
                <a:latin typeface="Arial"/>
                <a:cs typeface="Arial"/>
              </a:rPr>
              <a:t>CASL Overview – Key Provisions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5100"/>
            <a:ext cx="7620000" cy="4373563"/>
          </a:xfrm>
        </p:spPr>
        <p:txBody>
          <a:bodyPr/>
          <a:lstStyle/>
          <a:p>
            <a:pPr marL="461963" indent="-461963">
              <a:spcBef>
                <a:spcPct val="0"/>
              </a:spcBef>
              <a:buClr>
                <a:srgbClr val="E23B30"/>
              </a:buClr>
              <a:buFont typeface="Arial" pitchFamily="34" charset="0"/>
              <a:buChar char="•"/>
            </a:pPr>
            <a:r>
              <a:rPr lang="en-US" sz="2400" b="0" dirty="0">
                <a:latin typeface="Arial"/>
                <a:cs typeface="Arial"/>
              </a:rPr>
              <a:t>CEM content </a:t>
            </a:r>
            <a:r>
              <a:rPr lang="en-US" sz="2400" b="0" dirty="0" smtClean="0">
                <a:latin typeface="Arial"/>
                <a:cs typeface="Arial"/>
              </a:rPr>
              <a:t>requirements:</a:t>
            </a:r>
          </a:p>
          <a:p>
            <a:pPr marL="461963" indent="-461963">
              <a:spcBef>
                <a:spcPct val="0"/>
              </a:spcBef>
              <a:buClr>
                <a:srgbClr val="E23B30"/>
              </a:buClr>
              <a:buFont typeface="Arial" pitchFamily="34" charset="0"/>
              <a:buChar char="•"/>
            </a:pPr>
            <a:endParaRPr lang="en-US" sz="2400" b="0" dirty="0">
              <a:latin typeface="Arial"/>
              <a:cs typeface="Arial"/>
            </a:endParaRPr>
          </a:p>
          <a:p>
            <a:pPr marL="971550" lvl="1" indent="-514350" eaLnBrk="1" hangingPunct="1">
              <a:spcBef>
                <a:spcPct val="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AutoNum type="romanLcParenBoth"/>
            </a:pPr>
            <a:r>
              <a:rPr lang="en-US" sz="2400" dirty="0">
                <a:latin typeface="Arial"/>
                <a:cs typeface="Arial"/>
              </a:rPr>
              <a:t>Sender contact information;</a:t>
            </a:r>
          </a:p>
          <a:p>
            <a:pPr marL="971550" lvl="1" indent="-514350" eaLnBrk="1" hangingPunct="1">
              <a:spcBef>
                <a:spcPct val="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AutoNum type="romanLcParenBoth"/>
            </a:pPr>
            <a:r>
              <a:rPr lang="en-US" sz="2400" dirty="0">
                <a:latin typeface="Arial"/>
                <a:cs typeface="Arial"/>
              </a:rPr>
              <a:t>Unsubscribe </a:t>
            </a:r>
            <a:r>
              <a:rPr lang="en-US" sz="2400" dirty="0" smtClean="0">
                <a:latin typeface="Arial"/>
                <a:cs typeface="Arial"/>
              </a:rPr>
              <a:t>mechanism</a:t>
            </a:r>
          </a:p>
          <a:p>
            <a:pPr lvl="1" indent="0" eaLnBrk="1" hangingPunct="1">
              <a:spcBef>
                <a:spcPct val="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 marL="571500" indent="-514350">
              <a:spcBef>
                <a:spcPts val="0"/>
              </a:spcBef>
              <a:buClr>
                <a:srgbClr val="E23B30"/>
              </a:buClr>
              <a:buFont typeface="Arial" pitchFamily="34" charset="0"/>
              <a:buChar char="•"/>
            </a:pPr>
            <a:r>
              <a:rPr lang="en-US" sz="2400" b="0" dirty="0" smtClean="0">
                <a:latin typeface="Arial"/>
                <a:cs typeface="Arial"/>
              </a:rPr>
              <a:t>Consent - is required and must be express (opt-in), </a:t>
            </a:r>
            <a:r>
              <a:rPr lang="en-US" sz="2400" b="0" dirty="0">
                <a:latin typeface="Arial"/>
                <a:cs typeface="Arial"/>
              </a:rPr>
              <a:t>or fall within a defined “implied consent” category </a:t>
            </a:r>
            <a:endParaRPr lang="en-US" sz="2400" b="0" dirty="0" smtClean="0">
              <a:latin typeface="Arial"/>
              <a:cs typeface="Arial"/>
            </a:endParaRPr>
          </a:p>
          <a:p>
            <a:pPr marL="57150" indent="0">
              <a:spcBef>
                <a:spcPts val="0"/>
              </a:spcBef>
              <a:buClr>
                <a:srgbClr val="E23B30"/>
              </a:buClr>
            </a:pPr>
            <a:endParaRPr lang="en-US" sz="2400" b="0" dirty="0">
              <a:latin typeface="Arial"/>
              <a:cs typeface="Arial"/>
            </a:endParaRPr>
          </a:p>
          <a:p>
            <a:pPr marL="571500" indent="-514350">
              <a:spcBef>
                <a:spcPts val="0"/>
              </a:spcBef>
              <a:buClr>
                <a:srgbClr val="E23B30"/>
              </a:buClr>
              <a:buFont typeface="Arial" pitchFamily="34" charset="0"/>
              <a:buChar char="•"/>
            </a:pPr>
            <a:r>
              <a:rPr lang="en-US" sz="2400" b="0" dirty="0" smtClean="0">
                <a:latin typeface="Arial"/>
                <a:cs typeface="Arial"/>
              </a:rPr>
              <a:t>Exceptions, exemptions </a:t>
            </a:r>
          </a:p>
          <a:p>
            <a:endParaRPr lang="en-US" sz="2400" b="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E9576-F5C3-4F95-BC1A-465DCE475DB9}" type="slidenum">
              <a:rPr lang="en-CA" smtClean="0"/>
              <a:pPr>
                <a:defRPr/>
              </a:pPr>
              <a:t>5</a:t>
            </a:fld>
            <a:endParaRPr lang="en-CA" dirty="0"/>
          </a:p>
        </p:txBody>
      </p:sp>
      <p:pic>
        <p:nvPicPr>
          <p:cNvPr id="5" name="Content Placeholder 4" descr="Screen Shot 2014-02-06 at 3.41.4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8" b="967"/>
          <a:stretch/>
        </p:blipFill>
        <p:spPr bwMode="auto">
          <a:xfrm>
            <a:off x="5826125" y="6076544"/>
            <a:ext cx="3095625" cy="76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230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Arial"/>
                <a:cs typeface="Arial"/>
              </a:rPr>
              <a:t>Issues for </a:t>
            </a:r>
            <a:r>
              <a:rPr lang="en-US" b="1" dirty="0" smtClean="0">
                <a:latin typeface="Arial"/>
                <a:cs typeface="Arial"/>
              </a:rPr>
              <a:t>Charities, Non-Profits </a:t>
            </a:r>
            <a:r>
              <a:rPr lang="en-US" b="1" dirty="0">
                <a:latin typeface="Arial"/>
                <a:cs typeface="Arial"/>
              </a:rPr>
              <a:t>and </a:t>
            </a:r>
            <a:r>
              <a:rPr lang="en-US" b="1" dirty="0" smtClean="0">
                <a:latin typeface="Arial"/>
                <a:cs typeface="Arial"/>
              </a:rPr>
              <a:t>Social benefit organizations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>
                <a:latin typeface="Arial"/>
                <a:cs typeface="Arial"/>
              </a:rPr>
              <a:t>Is your organization a registered charity?</a:t>
            </a:r>
          </a:p>
          <a:p>
            <a:r>
              <a:rPr lang="en-US" b="0" dirty="0" smtClean="0">
                <a:latin typeface="Arial"/>
                <a:cs typeface="Arial"/>
              </a:rPr>
              <a:t>Do you </a:t>
            </a:r>
            <a:r>
              <a:rPr lang="en-US" b="0" dirty="0">
                <a:latin typeface="Arial"/>
                <a:cs typeface="Arial"/>
              </a:rPr>
              <a:t>send CEMs</a:t>
            </a:r>
            <a:r>
              <a:rPr lang="en-US" b="0" dirty="0" smtClean="0">
                <a:latin typeface="Arial"/>
                <a:cs typeface="Arial"/>
              </a:rPr>
              <a:t>?</a:t>
            </a:r>
          </a:p>
          <a:p>
            <a:r>
              <a:rPr lang="en-US" b="0" dirty="0" smtClean="0">
                <a:latin typeface="Arial"/>
                <a:cs typeface="Arial"/>
              </a:rPr>
              <a:t>Is at least one of the purposes of the message promotion of a commercial activity (e.g. sale of tickets, merchandise)?</a:t>
            </a:r>
            <a:endParaRPr lang="en-US" b="0" dirty="0">
              <a:latin typeface="Arial"/>
              <a:cs typeface="Arial"/>
            </a:endParaRPr>
          </a:p>
          <a:p>
            <a:r>
              <a:rPr lang="en-US" b="0" dirty="0" smtClean="0">
                <a:latin typeface="Arial"/>
                <a:cs typeface="Arial"/>
              </a:rPr>
              <a:t>Is the main purpose fundraising?  CEMs </a:t>
            </a:r>
            <a:r>
              <a:rPr lang="en-US" b="0" dirty="0">
                <a:latin typeface="Arial"/>
                <a:cs typeface="Arial"/>
              </a:rPr>
              <a:t>that are sent by </a:t>
            </a:r>
            <a:r>
              <a:rPr lang="en-US" b="0" i="1" dirty="0" smtClean="0">
                <a:latin typeface="Arial"/>
                <a:cs typeface="Arial"/>
              </a:rPr>
              <a:t>charities</a:t>
            </a:r>
            <a:r>
              <a:rPr lang="en-US" b="0" dirty="0" smtClean="0">
                <a:latin typeface="Arial"/>
                <a:cs typeface="Arial"/>
              </a:rPr>
              <a:t> </a:t>
            </a:r>
            <a:r>
              <a:rPr lang="en-US" b="0" dirty="0">
                <a:latin typeface="Arial"/>
                <a:cs typeface="Arial"/>
              </a:rPr>
              <a:t>with </a:t>
            </a:r>
            <a:r>
              <a:rPr lang="en-US" b="0" i="1" dirty="0">
                <a:latin typeface="Arial"/>
                <a:cs typeface="Arial"/>
              </a:rPr>
              <a:t>the main purpose of fundraising </a:t>
            </a:r>
            <a:r>
              <a:rPr lang="en-US" b="0" dirty="0">
                <a:latin typeface="Arial"/>
                <a:cs typeface="Arial"/>
              </a:rPr>
              <a:t>are excluded from </a:t>
            </a:r>
            <a:r>
              <a:rPr lang="en-US" b="0" dirty="0" smtClean="0">
                <a:latin typeface="Arial"/>
                <a:cs typeface="Arial"/>
              </a:rPr>
              <a:t>both the </a:t>
            </a:r>
            <a:r>
              <a:rPr lang="en-US" b="0" dirty="0">
                <a:latin typeface="Arial"/>
                <a:cs typeface="Arial"/>
              </a:rPr>
              <a:t>consent and content </a:t>
            </a:r>
            <a:r>
              <a:rPr lang="en-US" b="0" dirty="0" smtClean="0">
                <a:latin typeface="Arial"/>
                <a:cs typeface="Arial"/>
              </a:rPr>
              <a:t>requirements</a:t>
            </a:r>
          </a:p>
          <a:p>
            <a:r>
              <a:rPr lang="en-US" b="0" dirty="0" smtClean="0">
                <a:latin typeface="Arial"/>
                <a:cs typeface="Arial"/>
              </a:rPr>
              <a:t>Do your </a:t>
            </a:r>
            <a:r>
              <a:rPr lang="en-US" b="0" dirty="0">
                <a:latin typeface="Arial"/>
                <a:cs typeface="Arial"/>
              </a:rPr>
              <a:t>CEMs qualify for </a:t>
            </a:r>
            <a:r>
              <a:rPr lang="en-US" b="0" i="1" dirty="0">
                <a:latin typeface="Arial"/>
                <a:cs typeface="Arial"/>
              </a:rPr>
              <a:t>implied consent</a:t>
            </a:r>
            <a:r>
              <a:rPr lang="en-US" b="0" dirty="0">
                <a:latin typeface="Arial"/>
                <a:cs typeface="Arial"/>
              </a:rPr>
              <a:t>? - applies to (defined) existing business and existing </a:t>
            </a:r>
            <a:r>
              <a:rPr lang="en-US" b="0" dirty="0" smtClean="0">
                <a:latin typeface="Arial"/>
                <a:cs typeface="Arial"/>
              </a:rPr>
              <a:t>non-business </a:t>
            </a:r>
            <a:r>
              <a:rPr lang="en-US" b="0" dirty="0">
                <a:latin typeface="Arial"/>
                <a:cs typeface="Arial"/>
              </a:rPr>
              <a:t>relationships</a:t>
            </a:r>
          </a:p>
          <a:p>
            <a:r>
              <a:rPr lang="en-US" b="0" dirty="0">
                <a:latin typeface="Arial"/>
                <a:cs typeface="Arial"/>
              </a:rPr>
              <a:t>Do </a:t>
            </a:r>
            <a:r>
              <a:rPr lang="en-US" b="0" dirty="0" smtClean="0">
                <a:latin typeface="Arial"/>
                <a:cs typeface="Arial"/>
              </a:rPr>
              <a:t>your </a:t>
            </a:r>
            <a:r>
              <a:rPr lang="en-US" b="0" dirty="0">
                <a:latin typeface="Arial"/>
                <a:cs typeface="Arial"/>
              </a:rPr>
              <a:t>CEMs qualify under a specific exception?</a:t>
            </a:r>
          </a:p>
          <a:p>
            <a:endParaRPr lang="en-US" b="0" dirty="0">
              <a:latin typeface="Arial"/>
              <a:cs typeface="Arial"/>
            </a:endParaRPr>
          </a:p>
          <a:p>
            <a:endParaRPr lang="en-US" b="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E9576-F5C3-4F95-BC1A-465DCE475DB9}" type="slidenum">
              <a:rPr lang="en-CA" smtClean="0"/>
              <a:pPr>
                <a:defRPr/>
              </a:pPr>
              <a:t>6</a:t>
            </a:fld>
            <a:endParaRPr lang="en-CA" dirty="0"/>
          </a:p>
        </p:txBody>
      </p:sp>
      <p:pic>
        <p:nvPicPr>
          <p:cNvPr id="5" name="Content Placeholder 4" descr="Screen Shot 2014-02-06 at 3.41.4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8" b="967"/>
          <a:stretch/>
        </p:blipFill>
        <p:spPr bwMode="auto">
          <a:xfrm>
            <a:off x="5826125" y="6076544"/>
            <a:ext cx="3095625" cy="76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749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7940676" cy="121285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/>
                <a:cs typeface="Arial"/>
                <a:sym typeface="Arial Bold" pitchFamily="34" charset="0"/>
              </a:rPr>
              <a:t>CEM Content ─ Sender Contact Information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9" y="1231900"/>
            <a:ext cx="6194426" cy="4829175"/>
          </a:xfrm>
        </p:spPr>
        <p:txBody>
          <a:bodyPr/>
          <a:lstStyle/>
          <a:p>
            <a:pPr marL="423863" indent="-423863" eaLnBrk="1" hangingPunct="1">
              <a:spcBef>
                <a:spcPct val="0"/>
              </a:spcBef>
              <a:buClr>
                <a:srgbClr val="E23B30"/>
              </a:buClr>
            </a:pPr>
            <a:r>
              <a:rPr lang="en-US" b="0" dirty="0">
                <a:latin typeface="Arial"/>
                <a:cs typeface="Arial"/>
              </a:rPr>
              <a:t>All CEMs must clearly and prominently disclose:</a:t>
            </a:r>
            <a:endParaRPr lang="en-US" sz="2400" b="0" dirty="0">
              <a:latin typeface="Arial"/>
              <a:cs typeface="Arial"/>
            </a:endParaRPr>
          </a:p>
          <a:p>
            <a:pPr marL="823913" lvl="1" indent="-461963" eaLnBrk="1" hangingPunct="1">
              <a:spcBef>
                <a:spcPts val="600"/>
              </a:spcBef>
              <a:buClr>
                <a:srgbClr val="E23B30"/>
              </a:buClr>
            </a:pPr>
            <a:r>
              <a:rPr lang="en-US" sz="1600" dirty="0">
                <a:latin typeface="Arial"/>
                <a:cs typeface="Arial"/>
              </a:rPr>
              <a:t>Identity of </a:t>
            </a:r>
            <a:r>
              <a:rPr lang="en-US" sz="1600" dirty="0" smtClean="0">
                <a:latin typeface="Arial"/>
                <a:cs typeface="Arial"/>
              </a:rPr>
              <a:t>sender</a:t>
            </a:r>
            <a:endParaRPr lang="en-US" sz="2400" dirty="0">
              <a:latin typeface="Arial"/>
              <a:cs typeface="Arial"/>
            </a:endParaRPr>
          </a:p>
          <a:p>
            <a:pPr marL="823913" lvl="1" indent="-461963" eaLnBrk="1" hangingPunct="1">
              <a:spcBef>
                <a:spcPts val="600"/>
              </a:spcBef>
              <a:spcAft>
                <a:spcPts val="600"/>
              </a:spcAft>
              <a:buClr>
                <a:srgbClr val="E23B30"/>
              </a:buClr>
            </a:pPr>
            <a:r>
              <a:rPr lang="en-US" sz="1600" dirty="0" smtClean="0">
                <a:latin typeface="Arial"/>
                <a:cs typeface="Arial"/>
              </a:rPr>
              <a:t>Any </a:t>
            </a:r>
            <a:r>
              <a:rPr lang="en-US" sz="1600" dirty="0">
                <a:latin typeface="Arial"/>
                <a:cs typeface="Arial"/>
              </a:rPr>
              <a:t>carrying-on-business names</a:t>
            </a:r>
          </a:p>
          <a:p>
            <a:pPr marL="423863" indent="-423863" eaLnBrk="1" hangingPunct="1">
              <a:spcBef>
                <a:spcPct val="0"/>
              </a:spcBef>
              <a:buClr>
                <a:srgbClr val="E23B30"/>
              </a:buClr>
            </a:pPr>
            <a:r>
              <a:rPr lang="en-US" b="0" dirty="0">
                <a:latin typeface="Arial"/>
                <a:cs typeface="Arial"/>
              </a:rPr>
              <a:t>Contact information for </a:t>
            </a:r>
            <a:r>
              <a:rPr lang="en-US" b="0" dirty="0" smtClean="0">
                <a:latin typeface="Arial"/>
                <a:cs typeface="Arial"/>
              </a:rPr>
              <a:t>sender:</a:t>
            </a:r>
            <a:endParaRPr lang="en-US" sz="2400" b="0" dirty="0">
              <a:latin typeface="Arial"/>
              <a:cs typeface="Arial"/>
            </a:endParaRPr>
          </a:p>
          <a:p>
            <a:pPr marL="823913" lvl="1" indent="-461963" eaLnBrk="1" hangingPunct="1">
              <a:spcBef>
                <a:spcPts val="600"/>
              </a:spcBef>
              <a:buSzPct val="99000"/>
              <a:buFontTx/>
              <a:buAutoNum type="romanLcParenBoth"/>
            </a:pPr>
            <a:r>
              <a:rPr lang="en-US" sz="1600" dirty="0">
                <a:latin typeface="Arial"/>
                <a:cs typeface="Arial"/>
              </a:rPr>
              <a:t>mailing address, and </a:t>
            </a:r>
            <a:endParaRPr lang="en-US" sz="2400" dirty="0">
              <a:latin typeface="Arial"/>
              <a:cs typeface="Arial"/>
            </a:endParaRPr>
          </a:p>
          <a:p>
            <a:pPr marL="823913" lvl="1" indent="-461963" eaLnBrk="1" hangingPunct="1">
              <a:spcBef>
                <a:spcPct val="0"/>
              </a:spcBef>
              <a:buSzPct val="99000"/>
              <a:buFontTx/>
              <a:buAutoNum type="romanLcParenBoth"/>
            </a:pPr>
            <a:r>
              <a:rPr lang="en-US" sz="1600" dirty="0">
                <a:latin typeface="Arial"/>
                <a:cs typeface="Arial"/>
              </a:rPr>
              <a:t>one of:</a:t>
            </a:r>
            <a:endParaRPr lang="en-US" sz="2400" dirty="0">
              <a:latin typeface="Arial"/>
              <a:cs typeface="Arial"/>
            </a:endParaRPr>
          </a:p>
          <a:p>
            <a:pPr marL="1393825" lvl="2" indent="-574675" eaLnBrk="1" hangingPunct="1">
              <a:spcBef>
                <a:spcPct val="0"/>
              </a:spcBef>
              <a:buClr>
                <a:srgbClr val="3F3F3F"/>
              </a:buClr>
            </a:pPr>
            <a:r>
              <a:rPr lang="en-US" sz="1600" dirty="0">
                <a:solidFill>
                  <a:srgbClr val="36424A"/>
                </a:solidFill>
                <a:latin typeface="Arial"/>
                <a:cs typeface="Arial"/>
              </a:rPr>
              <a:t>telephone number with active response voicemail</a:t>
            </a:r>
            <a:endParaRPr lang="en-US" dirty="0">
              <a:latin typeface="Arial"/>
              <a:cs typeface="Arial"/>
            </a:endParaRPr>
          </a:p>
          <a:p>
            <a:pPr marL="1393825" lvl="2" indent="-574675" eaLnBrk="1" hangingPunct="1">
              <a:spcBef>
                <a:spcPct val="0"/>
              </a:spcBef>
              <a:buClr>
                <a:srgbClr val="3F3F3F"/>
              </a:buClr>
            </a:pPr>
            <a:r>
              <a:rPr lang="en-US" sz="1600" dirty="0">
                <a:solidFill>
                  <a:srgbClr val="36424A"/>
                </a:solidFill>
                <a:latin typeface="Arial"/>
                <a:cs typeface="Arial"/>
              </a:rPr>
              <a:t>email address</a:t>
            </a:r>
            <a:endParaRPr lang="en-US" dirty="0">
              <a:latin typeface="Arial"/>
              <a:cs typeface="Arial"/>
            </a:endParaRPr>
          </a:p>
          <a:p>
            <a:pPr marL="1393825" lvl="2" indent="-574675" eaLnBrk="1" hangingPunct="1">
              <a:spcBef>
                <a:spcPct val="0"/>
              </a:spcBef>
              <a:buClr>
                <a:srgbClr val="3F3F3F"/>
              </a:buClr>
            </a:pPr>
            <a:r>
              <a:rPr lang="en-US" sz="1600" dirty="0">
                <a:solidFill>
                  <a:srgbClr val="36424A"/>
                </a:solidFill>
                <a:latin typeface="Arial"/>
                <a:cs typeface="Arial"/>
              </a:rPr>
              <a:t>web </a:t>
            </a:r>
            <a:r>
              <a:rPr lang="en-US" sz="1600" dirty="0" smtClean="0">
                <a:solidFill>
                  <a:srgbClr val="36424A"/>
                </a:solidFill>
                <a:latin typeface="Arial"/>
                <a:cs typeface="Arial"/>
              </a:rPr>
              <a:t>address</a:t>
            </a:r>
            <a:r>
              <a:rPr lang="en-US" dirty="0" smtClean="0">
                <a:latin typeface="Arial"/>
                <a:cs typeface="Arial"/>
              </a:rPr>
              <a:t/>
            </a:r>
            <a:br>
              <a:rPr lang="en-US" dirty="0" smtClean="0">
                <a:latin typeface="Arial"/>
                <a:cs typeface="Arial"/>
              </a:rPr>
            </a:br>
            <a:endParaRPr lang="en-US" sz="1800" dirty="0">
              <a:latin typeface="Arial"/>
              <a:cs typeface="Arial"/>
            </a:endParaRPr>
          </a:p>
          <a:p>
            <a:pPr marL="0" indent="0" eaLnBrk="1" hangingPunct="1">
              <a:spcBef>
                <a:spcPct val="0"/>
              </a:spcBef>
              <a:buClr>
                <a:srgbClr val="E23B30"/>
              </a:buClr>
            </a:pPr>
            <a:r>
              <a:rPr lang="en-US" sz="1800" b="0" dirty="0">
                <a:latin typeface="Arial"/>
                <a:cs typeface="Arial"/>
              </a:rPr>
              <a:t>If “</a:t>
            </a:r>
            <a:r>
              <a:rPr lang="en-US" sz="1800" b="0" u="sng" dirty="0">
                <a:latin typeface="Arial"/>
                <a:cs typeface="Arial"/>
              </a:rPr>
              <a:t>not practicable</a:t>
            </a:r>
            <a:r>
              <a:rPr lang="en-US" sz="1800" b="0" dirty="0">
                <a:latin typeface="Arial"/>
                <a:cs typeface="Arial"/>
              </a:rPr>
              <a:t>” to include in CEM, may provide the info on a web page via a readily accessible, no-cost link within the CEM</a:t>
            </a:r>
          </a:p>
          <a:p>
            <a:endParaRPr lang="en-US" b="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E9576-F5C3-4F95-BC1A-465DCE475DB9}" type="slidenum">
              <a:rPr lang="en-CA" smtClean="0"/>
              <a:pPr>
                <a:defRPr/>
              </a:pPr>
              <a:t>7</a:t>
            </a:fld>
            <a:endParaRPr lang="en-CA" dirty="0"/>
          </a:p>
        </p:txBody>
      </p:sp>
      <p:pic>
        <p:nvPicPr>
          <p:cNvPr id="6" name="Content Placeholder 4" descr="Screen Shot 2014-02-06 at 3.41.4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8" b="967"/>
          <a:stretch/>
        </p:blipFill>
        <p:spPr bwMode="auto">
          <a:xfrm>
            <a:off x="5826125" y="6076544"/>
            <a:ext cx="3095625" cy="76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9564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756400" cy="1371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385213"/>
                </a:solidFill>
                <a:latin typeface="Arial"/>
                <a:cs typeface="Arial"/>
                <a:sym typeface="Arial Bold" pitchFamily="34" charset="0"/>
              </a:rPr>
              <a:t>CEM Content – Unsubscribe Mechanism</a:t>
            </a:r>
            <a:br>
              <a:rPr lang="en-US" b="1" dirty="0">
                <a:solidFill>
                  <a:srgbClr val="385213"/>
                </a:solidFill>
                <a:latin typeface="Arial"/>
                <a:cs typeface="Arial"/>
                <a:sym typeface="Arial Bold" pitchFamily="34" charset="0"/>
              </a:rPr>
            </a:br>
            <a:endParaRPr lang="en-US" b="1" dirty="0">
              <a:solidFill>
                <a:srgbClr val="385213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7838" indent="-477838">
              <a:spcBef>
                <a:spcPts val="575"/>
              </a:spcBef>
              <a:buFontTx/>
              <a:buAutoNum type="arabicPeriod"/>
            </a:pPr>
            <a:r>
              <a:rPr lang="en-US" b="0" dirty="0">
                <a:solidFill>
                  <a:srgbClr val="385213"/>
                </a:solidFill>
                <a:latin typeface="Arial"/>
                <a:cs typeface="Arial"/>
                <a:sym typeface="Arial" pitchFamily="34" charset="0"/>
              </a:rPr>
              <a:t>Must be </a:t>
            </a:r>
            <a:r>
              <a:rPr lang="en-US" b="0" dirty="0" smtClean="0">
                <a:solidFill>
                  <a:srgbClr val="385213"/>
                </a:solidFill>
                <a:latin typeface="Arial"/>
                <a:cs typeface="Arial"/>
                <a:sym typeface="Arial" pitchFamily="34" charset="0"/>
              </a:rPr>
              <a:t>easy to see to </a:t>
            </a:r>
            <a:r>
              <a:rPr lang="en-US" b="0" dirty="0">
                <a:solidFill>
                  <a:srgbClr val="385213"/>
                </a:solidFill>
                <a:latin typeface="Arial"/>
                <a:cs typeface="Arial"/>
                <a:sym typeface="Arial" pitchFamily="34" charset="0"/>
              </a:rPr>
              <a:t>enable recipient to request removal </a:t>
            </a:r>
            <a:r>
              <a:rPr lang="en-US" b="0" dirty="0" smtClean="0">
                <a:solidFill>
                  <a:srgbClr val="385213"/>
                </a:solidFill>
                <a:latin typeface="Arial"/>
                <a:cs typeface="Arial"/>
                <a:sym typeface="Arial" pitchFamily="34" charset="0"/>
              </a:rPr>
              <a:t>from list and be able to be “readily performed”  </a:t>
            </a:r>
            <a:endParaRPr lang="en-US" b="0" dirty="0">
              <a:solidFill>
                <a:srgbClr val="385213"/>
              </a:solidFill>
              <a:latin typeface="Arial"/>
              <a:cs typeface="Arial"/>
              <a:sym typeface="Arial" pitchFamily="34" charset="0"/>
            </a:endParaRPr>
          </a:p>
          <a:p>
            <a:pPr marL="477838" indent="-477838">
              <a:spcBef>
                <a:spcPts val="575"/>
              </a:spcBef>
              <a:buFontTx/>
              <a:buAutoNum type="arabicPeriod" startAt="2"/>
            </a:pPr>
            <a:r>
              <a:rPr lang="en-US" b="0" dirty="0">
                <a:solidFill>
                  <a:srgbClr val="385213"/>
                </a:solidFill>
                <a:latin typeface="Arial"/>
                <a:cs typeface="Arial"/>
                <a:sym typeface="Arial" pitchFamily="34" charset="0"/>
              </a:rPr>
              <a:t>Using same or, if that is not practical, other equivalent electronic media </a:t>
            </a:r>
          </a:p>
          <a:p>
            <a:pPr marL="477838" indent="-477838">
              <a:spcBef>
                <a:spcPts val="575"/>
              </a:spcBef>
              <a:buFontTx/>
              <a:buChar char="•"/>
            </a:pPr>
            <a:r>
              <a:rPr lang="en-US" b="0" dirty="0">
                <a:solidFill>
                  <a:srgbClr val="385213"/>
                </a:solidFill>
                <a:latin typeface="Arial"/>
                <a:cs typeface="Arial"/>
                <a:sym typeface="Arial" pitchFamily="34" charset="0"/>
              </a:rPr>
              <a:t>Must provide electronic address or a link to a web page, to which unsubscribe message may be sent</a:t>
            </a:r>
          </a:p>
          <a:p>
            <a:pPr marL="477838" indent="-477838">
              <a:spcBef>
                <a:spcPts val="575"/>
              </a:spcBef>
              <a:buFontTx/>
              <a:buChar char="•"/>
            </a:pPr>
            <a:r>
              <a:rPr lang="en-US" b="0" dirty="0">
                <a:solidFill>
                  <a:srgbClr val="385213"/>
                </a:solidFill>
                <a:latin typeface="Arial"/>
                <a:cs typeface="Arial"/>
                <a:sym typeface="Arial" pitchFamily="34" charset="0"/>
              </a:rPr>
              <a:t>Address/web page must be valid for 60 days</a:t>
            </a:r>
          </a:p>
          <a:p>
            <a:pPr marL="477838" indent="-477838">
              <a:spcBef>
                <a:spcPts val="575"/>
              </a:spcBef>
              <a:buFontTx/>
              <a:buChar char="•"/>
            </a:pPr>
            <a:r>
              <a:rPr lang="en-US" b="0" dirty="0" smtClean="0">
                <a:solidFill>
                  <a:srgbClr val="385213"/>
                </a:solidFill>
                <a:latin typeface="Arial"/>
                <a:cs typeface="Arial"/>
                <a:sym typeface="Arial" pitchFamily="34" charset="0"/>
              </a:rPr>
              <a:t>Sender </a:t>
            </a:r>
            <a:r>
              <a:rPr lang="en-US" b="0" dirty="0">
                <a:solidFill>
                  <a:srgbClr val="385213"/>
                </a:solidFill>
                <a:latin typeface="Arial"/>
                <a:cs typeface="Arial"/>
                <a:sym typeface="Arial" pitchFamily="34" charset="0"/>
              </a:rPr>
              <a:t>must </a:t>
            </a:r>
            <a:r>
              <a:rPr lang="en-US" b="0" dirty="0" smtClean="0">
                <a:solidFill>
                  <a:srgbClr val="385213"/>
                </a:solidFill>
                <a:latin typeface="Arial"/>
                <a:cs typeface="Arial"/>
                <a:sym typeface="Arial" pitchFamily="34" charset="0"/>
              </a:rPr>
              <a:t>comply within </a:t>
            </a:r>
            <a:r>
              <a:rPr lang="en-US" b="0" dirty="0">
                <a:solidFill>
                  <a:srgbClr val="385213"/>
                </a:solidFill>
                <a:latin typeface="Arial"/>
                <a:cs typeface="Arial"/>
                <a:sym typeface="Arial" pitchFamily="34" charset="0"/>
              </a:rPr>
              <a:t>10 business days </a:t>
            </a:r>
          </a:p>
          <a:p>
            <a:endParaRPr lang="en-US" b="0" dirty="0">
              <a:solidFill>
                <a:srgbClr val="385213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E9576-F5C3-4F95-BC1A-465DCE475DB9}" type="slidenum">
              <a:rPr lang="en-CA" smtClean="0"/>
              <a:pPr>
                <a:defRPr/>
              </a:pPr>
              <a:t>8</a:t>
            </a:fld>
            <a:endParaRPr lang="en-CA" dirty="0"/>
          </a:p>
        </p:txBody>
      </p:sp>
      <p:pic>
        <p:nvPicPr>
          <p:cNvPr id="5" name="Content Placeholder 4" descr="Screen Shot 2014-02-06 at 3.41.4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8" b="967"/>
          <a:stretch/>
        </p:blipFill>
        <p:spPr bwMode="auto">
          <a:xfrm>
            <a:off x="5826125" y="6076544"/>
            <a:ext cx="3095625" cy="76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790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3388"/>
            <a:ext cx="6756400" cy="1110404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/>
                <a:cs typeface="Arial"/>
                <a:sym typeface="Arial Bold" pitchFamily="34" charset="0"/>
              </a:rPr>
              <a:t>Unsubscribe Mechanism - </a:t>
            </a:r>
            <a:r>
              <a:rPr lang="en-US" sz="2400" dirty="0" smtClean="0">
                <a:latin typeface="Arial"/>
                <a:cs typeface="Arial"/>
              </a:rPr>
              <a:t>technological neutrality Example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Aft>
                <a:spcPts val="600"/>
              </a:spcAft>
              <a:buClrTx/>
              <a:buNone/>
            </a:pPr>
            <a:r>
              <a:rPr lang="en-US" sz="1800" dirty="0" smtClean="0">
                <a:latin typeface="Arial"/>
                <a:cs typeface="Arial"/>
              </a:rPr>
              <a:t>:</a:t>
            </a:r>
            <a:endParaRPr lang="en-US" sz="1800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E9576-F5C3-4F95-BC1A-465DCE475DB9}" type="slidenum">
              <a:rPr lang="en-CA" smtClean="0"/>
              <a:pPr>
                <a:defRPr/>
              </a:pPr>
              <a:t>9</a:t>
            </a:fld>
            <a:endParaRPr lang="en-CA" dirty="0"/>
          </a:p>
        </p:txBody>
      </p:sp>
      <p:pic>
        <p:nvPicPr>
          <p:cNvPr id="5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8625" y="2190751"/>
            <a:ext cx="5111749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4" descr="Screen Shot 2014-02-06 at 3.41.41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8" b="967"/>
          <a:stretch/>
        </p:blipFill>
        <p:spPr bwMode="auto">
          <a:xfrm>
            <a:off x="5826125" y="6076544"/>
            <a:ext cx="3095625" cy="76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141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FP-Presentation_4-3">
  <a:themeElements>
    <a:clrScheme name="Custom 5">
      <a:dk1>
        <a:srgbClr val="164476"/>
      </a:dk1>
      <a:lt1>
        <a:sysClr val="window" lastClr="FFFFFF"/>
      </a:lt1>
      <a:dk2>
        <a:srgbClr val="2282A9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NFP-Presentation_4-3</Template>
  <TotalTime>8032</TotalTime>
  <Words>1564</Words>
  <Application>Microsoft Office PowerPoint</Application>
  <PresentationFormat>On-screen Show (4:3)</PresentationFormat>
  <Paragraphs>249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NFP-Presentation_4-3</vt:lpstr>
      <vt:lpstr>Custom Design</vt:lpstr>
      <vt:lpstr>Demystifying Canada’s New Anti-Spam Law for Charities and Non-Profits   Capacity Waterloo Region Seminar</vt:lpstr>
      <vt:lpstr>   overview</vt:lpstr>
      <vt:lpstr>CASL Application</vt:lpstr>
      <vt:lpstr>What is a Commercial Electronic Message (cem)?</vt:lpstr>
      <vt:lpstr>CASL Overview – Key Provisions</vt:lpstr>
      <vt:lpstr>Issues for Charities, Non-Profits and Social benefit organizations</vt:lpstr>
      <vt:lpstr>CEM Content ─ Sender Contact Information</vt:lpstr>
      <vt:lpstr>CEM Content – Unsubscribe Mechanism </vt:lpstr>
      <vt:lpstr>Unsubscribe Mechanism - technological neutrality Example</vt:lpstr>
      <vt:lpstr>Example –  sender contact information and unsubscribe</vt:lpstr>
      <vt:lpstr>PowerPoint Presentation</vt:lpstr>
      <vt:lpstr>unsubscribe with options - Example</vt:lpstr>
      <vt:lpstr>CEM footer</vt:lpstr>
      <vt:lpstr>Cem footer example</vt:lpstr>
      <vt:lpstr>Express Consent</vt:lpstr>
      <vt:lpstr>Express Consent (cont.) </vt:lpstr>
      <vt:lpstr>Requests for Consent</vt:lpstr>
      <vt:lpstr>Request for Consent Template</vt:lpstr>
      <vt:lpstr>Request for consent - example</vt:lpstr>
      <vt:lpstr>CRTC Guidelines - Express Consent</vt:lpstr>
      <vt:lpstr>Implied Consent</vt:lpstr>
      <vt:lpstr>implied consent - Existing Business Relationship</vt:lpstr>
      <vt:lpstr>Implied consent - Existing Non-Business Relationship</vt:lpstr>
      <vt:lpstr>Exemptions - All CEM Requirements</vt:lpstr>
      <vt:lpstr>Exemptions – All CEM Requirements (cont.)</vt:lpstr>
      <vt:lpstr>Exemptions - Consent Requirements</vt:lpstr>
      <vt:lpstr>Transition Period</vt:lpstr>
      <vt:lpstr>Compliance Checklist</vt:lpstr>
      <vt:lpstr>Tools to consider</vt:lpstr>
      <vt:lpstr>CASL – key Information references</vt:lpstr>
      <vt:lpstr>       questions</vt:lpstr>
      <vt:lpstr>   discussion</vt:lpstr>
      <vt:lpstr>For Further Information please contact: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Stella Park</dc:creator>
  <cp:lastModifiedBy>David Young</cp:lastModifiedBy>
  <cp:revision>1337</cp:revision>
  <cp:lastPrinted>2014-06-24T00:20:40Z</cp:lastPrinted>
  <dcterms:created xsi:type="dcterms:W3CDTF">2013-05-03T19:47:24Z</dcterms:created>
  <dcterms:modified xsi:type="dcterms:W3CDTF">2014-06-25T02:01:01Z</dcterms:modified>
</cp:coreProperties>
</file>